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5"/>
  </p:notesMasterIdLst>
  <p:handoutMasterIdLst>
    <p:handoutMasterId r:id="rId26"/>
  </p:handoutMasterIdLst>
  <p:sldIdLst>
    <p:sldId id="372" r:id="rId2"/>
    <p:sldId id="359" r:id="rId3"/>
    <p:sldId id="357" r:id="rId4"/>
    <p:sldId id="360" r:id="rId5"/>
    <p:sldId id="362" r:id="rId6"/>
    <p:sldId id="361" r:id="rId7"/>
    <p:sldId id="356" r:id="rId8"/>
    <p:sldId id="363" r:id="rId9"/>
    <p:sldId id="365" r:id="rId10"/>
    <p:sldId id="364" r:id="rId11"/>
    <p:sldId id="287" r:id="rId12"/>
    <p:sldId id="366" r:id="rId13"/>
    <p:sldId id="367" r:id="rId14"/>
    <p:sldId id="351" r:id="rId15"/>
    <p:sldId id="353" r:id="rId16"/>
    <p:sldId id="346" r:id="rId17"/>
    <p:sldId id="368" r:id="rId18"/>
    <p:sldId id="369" r:id="rId19"/>
    <p:sldId id="347" r:id="rId20"/>
    <p:sldId id="355" r:id="rId21"/>
    <p:sldId id="370" r:id="rId22"/>
    <p:sldId id="371" r:id="rId23"/>
    <p:sldId id="349" r:id="rId24"/>
  </p:sldIdLst>
  <p:sldSz cx="9144000" cy="6858000" type="screen4x3"/>
  <p:notesSz cx="6858000" cy="9144000"/>
  <p:custShowLst>
    <p:custShow name="Custom Show 1" id="0">
      <p:sldLst/>
    </p:custShow>
  </p:custShowLst>
  <p:custDataLst>
    <p:tags r:id="rId27"/>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showPr showNarration="1">
    <p:present/>
    <p:sldAll/>
    <p:penClr>
      <a:schemeClr val="tx1"/>
    </p:penClr>
  </p:showPr>
  <p:clrMru>
    <a:srgbClr val="0000FF"/>
    <a:srgbClr val="3CE0F6"/>
    <a:srgbClr val="61CCD1"/>
    <a:srgbClr val="D1E74B"/>
    <a:srgbClr val="FF6600"/>
    <a:srgbClr val="FF0000"/>
    <a:srgbClr val="990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069" autoAdjust="0"/>
  </p:normalViewPr>
  <p:slideViewPr>
    <p:cSldViewPr>
      <p:cViewPr varScale="1">
        <p:scale>
          <a:sx n="81" d="100"/>
          <a:sy n="81" d="100"/>
        </p:scale>
        <p:origin x="-5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sng">
                <a:effectLst>
                  <a:outerShdw blurRad="38100" dist="38100" dir="2700000" algn="tl">
                    <a:srgbClr val="C0C0C0"/>
                  </a:outerShdw>
                </a:effectLst>
                <a:latin typeface=".VnArabiaH" pitchFamily="34" charset="0"/>
              </a:defRPr>
            </a:lvl1pPr>
          </a:lstStyle>
          <a:p>
            <a:pPr>
              <a:defRPr/>
            </a:pPr>
            <a:endParaRPr lang="en-US"/>
          </a:p>
        </p:txBody>
      </p:sp>
      <p:sp>
        <p:nvSpPr>
          <p:cNvPr id="2253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sng">
                <a:effectLst>
                  <a:outerShdw blurRad="38100" dist="38100" dir="2700000" algn="tl">
                    <a:srgbClr val="C0C0C0"/>
                  </a:outerShdw>
                </a:effectLst>
                <a:latin typeface=".VnArabiaH" pitchFamily="34" charset="0"/>
              </a:defRPr>
            </a:lvl1pPr>
          </a:lstStyle>
          <a:p>
            <a:pPr>
              <a:defRPr/>
            </a:pPr>
            <a:endParaRPr lang="en-US"/>
          </a:p>
        </p:txBody>
      </p:sp>
      <p:sp>
        <p:nvSpPr>
          <p:cNvPr id="2253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sng">
                <a:effectLst>
                  <a:outerShdw blurRad="38100" dist="38100" dir="2700000" algn="tl">
                    <a:srgbClr val="C0C0C0"/>
                  </a:outerShdw>
                </a:effectLst>
                <a:latin typeface=".VnArabiaH" pitchFamily="34" charset="0"/>
              </a:defRPr>
            </a:lvl1pPr>
          </a:lstStyle>
          <a:p>
            <a:pPr>
              <a:defRPr/>
            </a:pPr>
            <a:endParaRPr lang="en-US"/>
          </a:p>
        </p:txBody>
      </p:sp>
      <p:sp>
        <p:nvSpPr>
          <p:cNvPr id="2253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sng">
                <a:effectLst>
                  <a:outerShdw blurRad="38100" dist="38100" dir="2700000" algn="tl">
                    <a:srgbClr val="C0C0C0"/>
                  </a:outerShdw>
                </a:effectLst>
                <a:latin typeface=".VnArabiaH" pitchFamily="34" charset="0"/>
              </a:defRPr>
            </a:lvl1pPr>
          </a:lstStyle>
          <a:p>
            <a:pPr>
              <a:defRPr/>
            </a:pPr>
            <a:fld id="{3B8810F2-A1F8-4DC9-B96E-5E8CA2ADB8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DC120D3A-F0A9-4739-9EFE-9B21BDA392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vi-VN" smtClean="0"/>
          </a:p>
        </p:txBody>
      </p:sp>
      <p:sp>
        <p:nvSpPr>
          <p:cNvPr id="26628" name="Slide Number Placeholder 3"/>
          <p:cNvSpPr>
            <a:spLocks noGrp="1"/>
          </p:cNvSpPr>
          <p:nvPr>
            <p:ph type="sldNum" sz="quarter" idx="5"/>
          </p:nvPr>
        </p:nvSpPr>
        <p:spPr>
          <a:noFill/>
        </p:spPr>
        <p:txBody>
          <a:bodyPr/>
          <a:lstStyle/>
          <a:p>
            <a:fld id="{705946B9-541D-4EBF-B8CC-6FB43E95FF2E}"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E940D82-4C65-4358-B8C7-9C1E8FDA4AB5}" type="slidenum">
              <a:rPr lang="en-US" smtClean="0">
                <a:latin typeface="Arial" pitchFamily="34" charset="0"/>
              </a:rPr>
              <a:pPr/>
              <a:t>3</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vi-V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04381-244F-4A14-A544-F5E3BB5FF6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84CE9-E831-4D4F-BF43-666EC3D8A1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0D677B-D4F1-44B6-8948-BFD47ED220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C9E066-9A23-42F6-88F9-650889FC82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E725E9-265B-4958-B76C-4BE8D11350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84B855-5580-4132-9076-71B66ADAB7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CBC68AB-7550-4B97-B86B-2B63CC2D77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0C8074-99BE-46C1-8BD7-1101E50557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4DA558-8FC6-4BBE-B69E-3BDE73B1CA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0AB074-1123-40BC-9998-51E36CAE95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EA633B-EDD1-4B67-AA5F-F5B0EF6B94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43B443A-3E4D-48FF-99E2-40FBEDB626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vi.m.wikipedia.org/wiki/Di%E1%BB%85n_Ch%C3%A2u" TargetMode="External"/><Relationship Id="rId3" Type="http://schemas.openxmlformats.org/officeDocument/2006/relationships/hyperlink" Target="https://vi.m.wikipedia.org/wiki/C%E1%BB%95_Loa_(x%C3%A3)" TargetMode="External"/><Relationship Id="rId7" Type="http://schemas.openxmlformats.org/officeDocument/2006/relationships/hyperlink" Target="https://vi.m.wikipedia.org/wiki/Di%E1%BB%85n_An" TargetMode="External"/><Relationship Id="rId2" Type="http://schemas.openxmlformats.org/officeDocument/2006/relationships/hyperlink" Target="https://vi.m.wikipedia.org/wiki/C%E1%BB%95_Loa" TargetMode="External"/><Relationship Id="rId1" Type="http://schemas.openxmlformats.org/officeDocument/2006/relationships/slideLayout" Target="../slideLayouts/slideLayout2.xml"/><Relationship Id="rId6" Type="http://schemas.openxmlformats.org/officeDocument/2006/relationships/hyperlink" Target="https://vi.m.wikipedia.org/wiki/An_D%C6%B0%C6%A1ng_V%C6%B0%C6%A1ng" TargetMode="External"/><Relationship Id="rId5" Type="http://schemas.openxmlformats.org/officeDocument/2006/relationships/hyperlink" Target="https://vi.m.wikipedia.org/wiki/H%C3%A0_N%E1%BB%99i" TargetMode="External"/><Relationship Id="rId10" Type="http://schemas.openxmlformats.org/officeDocument/2006/relationships/hyperlink" Target="https://vi.m.wikipedia.org/wiki/M%E1%BB%B5_Ch%C3%A2u" TargetMode="External"/><Relationship Id="rId4" Type="http://schemas.openxmlformats.org/officeDocument/2006/relationships/hyperlink" Target="https://vi.m.wikipedia.org/wiki/%C4%90%C3%B4ng_Anh" TargetMode="External"/><Relationship Id="rId9" Type="http://schemas.openxmlformats.org/officeDocument/2006/relationships/hyperlink" Target="https://vi.m.wikipedia.org/wiki/Ngh%E1%BB%87_A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vi.m.wikipedia.org/wiki/M%E1%BB%B5_Ch%C3%A2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Lịch</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sử</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4</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Nước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Âu</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Lạc</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3"/>
          <p:cNvSpPr txBox="1">
            <a:spLocks noChangeArrowheads="1"/>
          </p:cNvSpPr>
          <p:nvPr/>
        </p:nvSpPr>
        <p:spPr bwMode="auto">
          <a:xfrm>
            <a:off x="533400" y="152400"/>
            <a:ext cx="7848600" cy="1569660"/>
          </a:xfrm>
          <a:prstGeom prst="rect">
            <a:avLst/>
          </a:prstGeom>
          <a:noFill/>
          <a:ln w="9525">
            <a:noFill/>
            <a:miter lim="800000"/>
            <a:headEnd/>
            <a:tailEnd/>
          </a:ln>
        </p:spPr>
        <p:txBody>
          <a:bodyPr>
            <a:spAutoFit/>
          </a:bodyPr>
          <a:lstStyle/>
          <a:p>
            <a:r>
              <a:rPr lang="en-US" sz="4800" b="1" dirty="0">
                <a:solidFill>
                  <a:srgbClr val="0000FF"/>
                </a:solidFill>
                <a:latin typeface="Times New Roman" pitchFamily="18" charset="0"/>
                <a:cs typeface="Times New Roman" pitchFamily="18" charset="0"/>
              </a:rPr>
              <a:t>II. </a:t>
            </a:r>
            <a:r>
              <a:rPr lang="en-US" sz="4800" b="1" dirty="0" err="1" smtClean="0">
                <a:solidFill>
                  <a:srgbClr val="0000FF"/>
                </a:solidFill>
                <a:latin typeface="Times New Roman" pitchFamily="18" charset="0"/>
                <a:cs typeface="Times New Roman" pitchFamily="18" charset="0"/>
              </a:rPr>
              <a:t>Những</a:t>
            </a:r>
            <a:r>
              <a:rPr lang="en-US" sz="4800" b="1" dirty="0" smtClean="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thành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tựu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của</a:t>
            </a:r>
            <a:r>
              <a:rPr lang="en-US" sz="4800" b="1" dirty="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người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dân</a:t>
            </a:r>
            <a:r>
              <a:rPr lang="en-US" sz="4800" b="1" dirty="0" smtClean="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Âu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Lạc</a:t>
            </a:r>
            <a:r>
              <a:rPr lang="en-US" sz="4800" b="1" dirty="0">
                <a:solidFill>
                  <a:srgbClr val="0000FF"/>
                </a:solidFill>
                <a:latin typeface="Times New Roman" pitchFamily="18" charset="0"/>
                <a:cs typeface="Times New Roman" pitchFamily="18" charset="0"/>
              </a:rPr>
              <a:t>.</a:t>
            </a:r>
          </a:p>
        </p:txBody>
      </p:sp>
      <p:sp>
        <p:nvSpPr>
          <p:cNvPr id="7" name="Text Box 14"/>
          <p:cNvSpPr txBox="1">
            <a:spLocks noChangeArrowheads="1"/>
          </p:cNvSpPr>
          <p:nvPr/>
        </p:nvSpPr>
        <p:spPr bwMode="auto">
          <a:xfrm>
            <a:off x="533400" y="2209800"/>
            <a:ext cx="7543800" cy="1446213"/>
          </a:xfrm>
          <a:prstGeom prst="rect">
            <a:avLst/>
          </a:prstGeom>
          <a:noFill/>
          <a:ln w="9525">
            <a:noFill/>
            <a:miter lim="800000"/>
            <a:headEnd/>
            <a:tailEnd/>
          </a:ln>
        </p:spPr>
        <p:txBody>
          <a:bodyPr>
            <a:spAutoFit/>
          </a:bodyPr>
          <a:lstStyle/>
          <a:p>
            <a:r>
              <a:rPr lang="en-US" sz="4400" b="1">
                <a:solidFill>
                  <a:srgbClr val="006600"/>
                </a:solidFill>
                <a:latin typeface="Times New Roman" pitchFamily="18" charset="0"/>
                <a:cs typeface="Times New Roman" pitchFamily="18" charset="0"/>
              </a:rPr>
              <a:t>1. Công việc chính của người Âu Lạc là gì?</a:t>
            </a:r>
          </a:p>
        </p:txBody>
      </p:sp>
      <p:sp>
        <p:nvSpPr>
          <p:cNvPr id="8" name="Text Box 17"/>
          <p:cNvSpPr txBox="1">
            <a:spLocks noChangeArrowheads="1"/>
          </p:cNvSpPr>
          <p:nvPr/>
        </p:nvSpPr>
        <p:spPr bwMode="auto">
          <a:xfrm>
            <a:off x="533400" y="4191000"/>
            <a:ext cx="7239000" cy="1446213"/>
          </a:xfrm>
          <a:prstGeom prst="rect">
            <a:avLst/>
          </a:prstGeom>
          <a:noFill/>
          <a:ln w="9525">
            <a:noFill/>
            <a:miter lim="800000"/>
            <a:headEnd/>
            <a:tailEnd/>
          </a:ln>
        </p:spPr>
        <p:txBody>
          <a:bodyPr>
            <a:spAutoFit/>
          </a:bodyPr>
          <a:lstStyle/>
          <a:p>
            <a:r>
              <a:rPr lang="en-US" sz="4400" b="1">
                <a:solidFill>
                  <a:srgbClr val="006600"/>
                </a:solidFill>
                <a:latin typeface="Times New Roman" pitchFamily="18" charset="0"/>
                <a:cs typeface="Times New Roman" pitchFamily="18" charset="0"/>
              </a:rPr>
              <a:t> 2.Những thành tựu nổi bật của người dân Âu Lạc là gì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4"/>
          <p:cNvSpPr txBox="1">
            <a:spLocks noChangeArrowheads="1"/>
          </p:cNvSpPr>
          <p:nvPr/>
        </p:nvSpPr>
        <p:spPr bwMode="auto">
          <a:xfrm>
            <a:off x="152400" y="228600"/>
            <a:ext cx="8534400" cy="646113"/>
          </a:xfrm>
          <a:prstGeom prst="rect">
            <a:avLst/>
          </a:prstGeom>
          <a:no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 Công việc chính của người Âu Lạc là gì?</a:t>
            </a:r>
          </a:p>
        </p:txBody>
      </p:sp>
      <p:sp>
        <p:nvSpPr>
          <p:cNvPr id="83985" name="Text Box 17"/>
          <p:cNvSpPr txBox="1">
            <a:spLocks noChangeArrowheads="1"/>
          </p:cNvSpPr>
          <p:nvPr/>
        </p:nvSpPr>
        <p:spPr bwMode="auto">
          <a:xfrm>
            <a:off x="533400" y="2895600"/>
            <a:ext cx="7848600" cy="1570038"/>
          </a:xfrm>
          <a:prstGeom prst="rect">
            <a:avLst/>
          </a:prstGeom>
          <a:noFill/>
          <a:ln w="9525">
            <a:noFill/>
            <a:miter lim="800000"/>
            <a:headEnd/>
            <a:tailEnd/>
          </a:ln>
        </p:spPr>
        <p:txBody>
          <a:bodyPr>
            <a:spAutoFit/>
          </a:bodyPr>
          <a:lstStyle/>
          <a:p>
            <a:r>
              <a:rPr lang="en-US" sz="4800" b="1">
                <a:solidFill>
                  <a:srgbClr val="006600"/>
                </a:solidFill>
                <a:latin typeface="Times New Roman" pitchFamily="18" charset="0"/>
                <a:cs typeface="Times New Roman" pitchFamily="18" charset="0"/>
              </a:rPr>
              <a:t>2. Những thành tựu nổi bật của người dân Âu Lạc là gì ?</a:t>
            </a:r>
          </a:p>
        </p:txBody>
      </p:sp>
      <p:sp>
        <p:nvSpPr>
          <p:cNvPr id="4109" name="Text Box 13"/>
          <p:cNvSpPr txBox="1">
            <a:spLocks noChangeArrowheads="1"/>
          </p:cNvSpPr>
          <p:nvPr/>
        </p:nvSpPr>
        <p:spPr bwMode="auto">
          <a:xfrm>
            <a:off x="152400" y="228600"/>
            <a:ext cx="8229600" cy="1446213"/>
          </a:xfrm>
          <a:prstGeom prst="rect">
            <a:avLst/>
          </a:prstGeom>
          <a:solidFill>
            <a:schemeClr val="bg1"/>
          </a:solidFill>
          <a:ln w="9525">
            <a:noFill/>
            <a:miter lim="800000"/>
            <a:headEnd/>
            <a:tailEnd/>
          </a:ln>
        </p:spPr>
        <p:txBody>
          <a:bodyPr>
            <a:spAutoFit/>
          </a:bodyPr>
          <a:lstStyle/>
          <a:p>
            <a:r>
              <a:rPr lang="en-US" sz="4400" b="1">
                <a:solidFill>
                  <a:srgbClr val="FF0000"/>
                </a:solidFill>
                <a:latin typeface="Times New Roman" pitchFamily="18" charset="0"/>
                <a:cs typeface="Times New Roman" pitchFamily="18" charset="0"/>
              </a:rPr>
              <a:t>Công việc chính của người Âu Lạc là:</a:t>
            </a:r>
            <a:r>
              <a:rPr lang="en-US" sz="4400" b="1">
                <a:solidFill>
                  <a:srgbClr val="0000FF"/>
                </a:solidFill>
                <a:latin typeface="Times New Roman" pitchFamily="18" charset="0"/>
                <a:cs typeface="Times New Roman" pitchFamily="18" charset="0"/>
              </a:rPr>
              <a:t> trồng lúa và chăn nuôi. </a:t>
            </a:r>
          </a:p>
        </p:txBody>
      </p:sp>
      <p:sp>
        <p:nvSpPr>
          <p:cNvPr id="12293" name="Text Box 15"/>
          <p:cNvSpPr txBox="1">
            <a:spLocks noChangeArrowheads="1"/>
          </p:cNvSpPr>
          <p:nvPr/>
        </p:nvSpPr>
        <p:spPr bwMode="auto">
          <a:xfrm>
            <a:off x="0" y="6164263"/>
            <a:ext cx="9144000" cy="366712"/>
          </a:xfrm>
          <a:prstGeom prst="rect">
            <a:avLst/>
          </a:prstGeom>
          <a:noFill/>
          <a:ln w="9525">
            <a:noFill/>
            <a:miter lim="800000"/>
            <a:headEnd/>
            <a:tailEnd/>
          </a:ln>
          <a:effectLst/>
        </p:spPr>
        <p:txBody>
          <a:bodyPr>
            <a:spAutoFit/>
          </a:bodyPr>
          <a:lstStyle/>
          <a:p>
            <a:pPr>
              <a:spcBef>
                <a:spcPct val="50000"/>
              </a:spcBef>
            </a:pPr>
            <a:r>
              <a:rPr lang="en-US"/>
              <a:t>- </a:t>
            </a:r>
          </a:p>
        </p:txBody>
      </p:sp>
      <p:sp>
        <p:nvSpPr>
          <p:cNvPr id="4112" name="Text Box 16"/>
          <p:cNvSpPr txBox="1">
            <a:spLocks noChangeArrowheads="1"/>
          </p:cNvSpPr>
          <p:nvPr/>
        </p:nvSpPr>
        <p:spPr bwMode="auto">
          <a:xfrm>
            <a:off x="342900" y="2744788"/>
            <a:ext cx="8343900" cy="3786187"/>
          </a:xfrm>
          <a:prstGeom prst="rect">
            <a:avLst/>
          </a:prstGeom>
          <a:solidFill>
            <a:schemeClr val="bg1"/>
          </a:solid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 Biết chế tạo và sử dụng các dụng cụ bằng đồng và sắt.</a:t>
            </a:r>
          </a:p>
          <a:p>
            <a:pPr>
              <a:spcBef>
                <a:spcPct val="50000"/>
              </a:spcBef>
            </a:pPr>
            <a:r>
              <a:rPr lang="en-US" sz="4000" b="1">
                <a:solidFill>
                  <a:srgbClr val="0000FF"/>
                </a:solidFill>
                <a:latin typeface="Times New Roman" pitchFamily="18" charset="0"/>
                <a:cs typeface="Times New Roman" pitchFamily="18" charset="0"/>
              </a:rPr>
              <a:t>+ Chế tạo được loại nỏ bắn được nhiều mũi tên( gọi là nỏ thần)</a:t>
            </a:r>
          </a:p>
          <a:p>
            <a:pPr>
              <a:spcBef>
                <a:spcPct val="50000"/>
              </a:spcBef>
            </a:pPr>
            <a:r>
              <a:rPr lang="en-US" sz="4000" b="1">
                <a:solidFill>
                  <a:srgbClr val="0000FF"/>
                </a:solidFill>
                <a:latin typeface="Times New Roman" pitchFamily="18" charset="0"/>
                <a:cs typeface="Times New Roman" pitchFamily="18" charset="0"/>
              </a:rPr>
              <a:t>+ Xây được thành Cổ Loa kiên cố. </a:t>
            </a:r>
          </a:p>
        </p:txBody>
      </p:sp>
      <p:sp>
        <p:nvSpPr>
          <p:cNvPr id="14" name="Text Box 17"/>
          <p:cNvSpPr txBox="1">
            <a:spLocks noChangeArrowheads="1"/>
          </p:cNvSpPr>
          <p:nvPr/>
        </p:nvSpPr>
        <p:spPr bwMode="auto">
          <a:xfrm>
            <a:off x="342900" y="2133600"/>
            <a:ext cx="8420100" cy="523875"/>
          </a:xfrm>
          <a:prstGeom prst="rect">
            <a:avLst/>
          </a:prstGeom>
          <a:noFill/>
          <a:ln w="9525">
            <a:noFill/>
            <a:miter lim="800000"/>
            <a:headEnd/>
            <a:tailEnd/>
          </a:ln>
        </p:spPr>
        <p:txBody>
          <a:bodyPr>
            <a:spAutoFit/>
          </a:bodyPr>
          <a:lstStyle/>
          <a:p>
            <a:r>
              <a:rPr lang="en-US" sz="2800" b="1">
                <a:solidFill>
                  <a:srgbClr val="006600"/>
                </a:solidFill>
                <a:latin typeface="Times New Roman" pitchFamily="18" charset="0"/>
                <a:cs typeface="Times New Roman" pitchFamily="18" charset="0"/>
              </a:rPr>
              <a:t>Những thành tựu nổi bật của người dân Âu Lạc là: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500"/>
                                        <p:tgtEl>
                                          <p:spTgt spid="41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3985"/>
                                        </p:tgtEl>
                                        <p:attrNameLst>
                                          <p:attrName>style.visibility</p:attrName>
                                        </p:attrNameLst>
                                      </p:cBhvr>
                                      <p:to>
                                        <p:strVal val="visible"/>
                                      </p:to>
                                    </p:set>
                                    <p:animEffect transition="in" filter="wipe(down)">
                                      <p:cBhvr>
                                        <p:cTn id="12" dur="500"/>
                                        <p:tgtEl>
                                          <p:spTgt spid="839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12"/>
                                        </p:tgtEl>
                                        <p:attrNameLst>
                                          <p:attrName>style.visibility</p:attrName>
                                        </p:attrNameLst>
                                      </p:cBhvr>
                                      <p:to>
                                        <p:strVal val="visible"/>
                                      </p:to>
                                    </p:set>
                                    <p:animEffect transition="in" filter="wipe(down)">
                                      <p:cBhvr>
                                        <p:cTn id="17" dur="500"/>
                                        <p:tgtEl>
                                          <p:spTgt spid="4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P spid="4109" grpId="0" animBg="1"/>
      <p:bldP spid="41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5"/>
          <p:cNvSpPr txBox="1">
            <a:spLocks noChangeArrowheads="1"/>
          </p:cNvSpPr>
          <p:nvPr/>
        </p:nvSpPr>
        <p:spPr bwMode="auto">
          <a:xfrm>
            <a:off x="0" y="6164263"/>
            <a:ext cx="9144000" cy="366712"/>
          </a:xfrm>
          <a:prstGeom prst="rect">
            <a:avLst/>
          </a:prstGeom>
          <a:noFill/>
          <a:ln w="9525">
            <a:noFill/>
            <a:miter lim="800000"/>
            <a:headEnd/>
            <a:tailEnd/>
          </a:ln>
          <a:effectLst/>
        </p:spPr>
        <p:txBody>
          <a:bodyPr>
            <a:spAutoFit/>
          </a:bodyPr>
          <a:lstStyle/>
          <a:p>
            <a:pPr>
              <a:spcBef>
                <a:spcPct val="50000"/>
              </a:spcBef>
            </a:pPr>
            <a:r>
              <a:rPr lang="en-US"/>
              <a:t>- </a:t>
            </a:r>
          </a:p>
        </p:txBody>
      </p:sp>
      <p:sp>
        <p:nvSpPr>
          <p:cNvPr id="13315" name="Text Box 16"/>
          <p:cNvSpPr txBox="1">
            <a:spLocks noChangeArrowheads="1"/>
          </p:cNvSpPr>
          <p:nvPr/>
        </p:nvSpPr>
        <p:spPr bwMode="auto">
          <a:xfrm>
            <a:off x="304800" y="171450"/>
            <a:ext cx="7086600" cy="1076325"/>
          </a:xfrm>
          <a:prstGeom prst="rect">
            <a:avLst/>
          </a:prstGeom>
          <a:noFill/>
          <a:ln w="9525">
            <a:noFill/>
            <a:miter lim="800000"/>
            <a:headEnd/>
            <a:tailEnd/>
          </a:ln>
          <a:effectLst/>
        </p:spPr>
        <p:txBody>
          <a:bodyPr>
            <a:spAutoFit/>
          </a:bodyPr>
          <a:lstStyle/>
          <a:p>
            <a:pPr>
              <a:spcBef>
                <a:spcPct val="50000"/>
              </a:spcBef>
            </a:pPr>
            <a:r>
              <a:rPr lang="en-US" sz="3200" b="1">
                <a:solidFill>
                  <a:srgbClr val="0000FF"/>
                </a:solidFill>
                <a:latin typeface="Times New Roman" pitchFamily="18" charset="0"/>
                <a:cs typeface="Times New Roman" pitchFamily="18" charset="0"/>
              </a:rPr>
              <a:t>+ Biết chế tạo và sử dụng các dụng cụ bằng đồng và sắt.</a:t>
            </a:r>
          </a:p>
        </p:txBody>
      </p:sp>
      <p:sp>
        <p:nvSpPr>
          <p:cNvPr id="13316" name="Text Box 17"/>
          <p:cNvSpPr txBox="1">
            <a:spLocks noChangeArrowheads="1"/>
          </p:cNvSpPr>
          <p:nvPr/>
        </p:nvSpPr>
        <p:spPr bwMode="auto">
          <a:xfrm>
            <a:off x="250825" y="1247775"/>
            <a:ext cx="7086600" cy="1077913"/>
          </a:xfrm>
          <a:prstGeom prst="rect">
            <a:avLst/>
          </a:prstGeom>
          <a:noFill/>
          <a:ln w="9525">
            <a:noFill/>
            <a:miter lim="800000"/>
            <a:headEnd/>
            <a:tailEnd/>
          </a:ln>
        </p:spPr>
        <p:txBody>
          <a:bodyPr>
            <a:spAutoFit/>
          </a:bodyPr>
          <a:lstStyle/>
          <a:p>
            <a:r>
              <a:rPr lang="en-US" sz="3200" b="1">
                <a:latin typeface="Times New Roman" pitchFamily="18" charset="0"/>
                <a:cs typeface="Times New Roman" pitchFamily="18" charset="0"/>
              </a:rPr>
              <a:t> + Chế tạo được loại nỏ bắn được nhiều mũi tên( gọi là nỏ thần) </a:t>
            </a:r>
          </a:p>
        </p:txBody>
      </p:sp>
      <p:sp>
        <p:nvSpPr>
          <p:cNvPr id="13317" name="Text Box 17"/>
          <p:cNvSpPr txBox="1">
            <a:spLocks noChangeArrowheads="1"/>
          </p:cNvSpPr>
          <p:nvPr/>
        </p:nvSpPr>
        <p:spPr bwMode="auto">
          <a:xfrm>
            <a:off x="250825" y="2320925"/>
            <a:ext cx="7086600" cy="585788"/>
          </a:xfrm>
          <a:prstGeom prst="rect">
            <a:avLst/>
          </a:prstGeom>
          <a:noFill/>
          <a:ln w="9525">
            <a:noFill/>
            <a:miter lim="800000"/>
            <a:headEnd/>
            <a:tailEnd/>
          </a:ln>
        </p:spPr>
        <p:txBody>
          <a:bodyPr>
            <a:spAutoFit/>
          </a:bodyPr>
          <a:lstStyle/>
          <a:p>
            <a:r>
              <a:rPr lang="en-US" sz="3200" b="1">
                <a:solidFill>
                  <a:srgbClr val="0000FF"/>
                </a:solidFill>
                <a:latin typeface="Times New Roman" pitchFamily="18" charset="0"/>
                <a:cs typeface="Times New Roman" pitchFamily="18" charset="0"/>
              </a:rPr>
              <a:t> + Xây được thành Cổ Loa kiên cố. </a:t>
            </a:r>
          </a:p>
        </p:txBody>
      </p:sp>
      <p:sp>
        <p:nvSpPr>
          <p:cNvPr id="13318" name="Text Box 20"/>
          <p:cNvSpPr txBox="1">
            <a:spLocks noChangeArrowheads="1"/>
          </p:cNvSpPr>
          <p:nvPr/>
        </p:nvSpPr>
        <p:spPr bwMode="auto">
          <a:xfrm>
            <a:off x="381000" y="3040063"/>
            <a:ext cx="8175625" cy="3784600"/>
          </a:xfrm>
          <a:prstGeom prst="rect">
            <a:avLst/>
          </a:prstGeom>
          <a:noFill/>
          <a:ln w="9525">
            <a:noFill/>
            <a:miter lim="800000"/>
            <a:headEnd/>
            <a:tailEnd/>
          </a:ln>
          <a:effectLst/>
        </p:spPr>
        <p:txBody>
          <a:bodyPr>
            <a:spAutoFit/>
          </a:bodyPr>
          <a:lstStyle/>
          <a:p>
            <a:r>
              <a:rPr lang="en-US" sz="4000" b="1">
                <a:solidFill>
                  <a:srgbClr val="FF0000"/>
                </a:solidFill>
                <a:latin typeface="Times New Roman" pitchFamily="18" charset="0"/>
                <a:cs typeface="Times New Roman" pitchFamily="18" charset="0"/>
              </a:rPr>
              <a:t>     * Người Âu Lạc đạt được nhiều thành tựu trong cuộc sống, trong đó thành tựu rực rỡ nhất là về sự phát triển quân sự thể hiện ở việc bố trí thành Cổ Loa và chế tạo nỏ bắn được nhiều mũi tên một lần.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3"/>
          <p:cNvSpPr txBox="1">
            <a:spLocks noChangeArrowheads="1"/>
          </p:cNvSpPr>
          <p:nvPr/>
        </p:nvSpPr>
        <p:spPr bwMode="auto">
          <a:xfrm>
            <a:off x="342900" y="412750"/>
            <a:ext cx="8229600" cy="1200150"/>
          </a:xfrm>
          <a:prstGeom prst="rect">
            <a:avLst/>
          </a:prstGeom>
          <a:solidFill>
            <a:schemeClr val="bg1"/>
          </a:solidFill>
          <a:ln w="9525">
            <a:noFill/>
            <a:miter lim="800000"/>
            <a:headEnd/>
            <a:tailEnd/>
          </a:ln>
        </p:spPr>
        <p:txBody>
          <a:bodyPr>
            <a:spAutoFit/>
          </a:bodyPr>
          <a:lstStyle/>
          <a:p>
            <a:r>
              <a:rPr lang="en-US" sz="3600" b="1">
                <a:solidFill>
                  <a:srgbClr val="FF0000"/>
                </a:solidFill>
                <a:latin typeface="Times New Roman" pitchFamily="18" charset="0"/>
                <a:cs typeface="Times New Roman" pitchFamily="18" charset="0"/>
              </a:rPr>
              <a:t>- Công việc chính của người Âu Lạc là:</a:t>
            </a:r>
            <a:r>
              <a:rPr lang="en-US" sz="3600" b="1">
                <a:solidFill>
                  <a:srgbClr val="0000FF"/>
                </a:solidFill>
                <a:latin typeface="Times New Roman" pitchFamily="18" charset="0"/>
                <a:cs typeface="Times New Roman" pitchFamily="18" charset="0"/>
              </a:rPr>
              <a:t> trồng lúa và chăn nuôi. </a:t>
            </a:r>
          </a:p>
        </p:txBody>
      </p:sp>
      <p:sp>
        <p:nvSpPr>
          <p:cNvPr id="14339" name="Text Box 15"/>
          <p:cNvSpPr txBox="1">
            <a:spLocks noChangeArrowheads="1"/>
          </p:cNvSpPr>
          <p:nvPr/>
        </p:nvSpPr>
        <p:spPr bwMode="auto">
          <a:xfrm>
            <a:off x="0" y="6164263"/>
            <a:ext cx="9144000" cy="366712"/>
          </a:xfrm>
          <a:prstGeom prst="rect">
            <a:avLst/>
          </a:prstGeom>
          <a:noFill/>
          <a:ln w="9525">
            <a:noFill/>
            <a:miter lim="800000"/>
            <a:headEnd/>
            <a:tailEnd/>
          </a:ln>
          <a:effectLst/>
        </p:spPr>
        <p:txBody>
          <a:bodyPr>
            <a:spAutoFit/>
          </a:bodyPr>
          <a:lstStyle/>
          <a:p>
            <a:pPr>
              <a:spcBef>
                <a:spcPct val="50000"/>
              </a:spcBef>
            </a:pPr>
            <a:r>
              <a:rPr lang="en-US"/>
              <a:t>- </a:t>
            </a:r>
          </a:p>
        </p:txBody>
      </p:sp>
      <p:sp>
        <p:nvSpPr>
          <p:cNvPr id="14340" name="Text Box 16"/>
          <p:cNvSpPr txBox="1">
            <a:spLocks noChangeArrowheads="1"/>
          </p:cNvSpPr>
          <p:nvPr/>
        </p:nvSpPr>
        <p:spPr bwMode="auto">
          <a:xfrm>
            <a:off x="342900" y="2341563"/>
            <a:ext cx="7772400" cy="1323975"/>
          </a:xfrm>
          <a:prstGeom prst="rect">
            <a:avLst/>
          </a:prstGeom>
          <a:noFill/>
          <a:ln w="9525">
            <a:noFill/>
            <a:miter lim="800000"/>
            <a:headEnd/>
            <a:tailEnd/>
          </a:ln>
          <a:effectLst/>
        </p:spPr>
        <p:txBody>
          <a:bodyPr>
            <a:spAutoFit/>
          </a:bodyPr>
          <a:lstStyle/>
          <a:p>
            <a:pPr>
              <a:spcBef>
                <a:spcPct val="50000"/>
              </a:spcBef>
            </a:pPr>
            <a:r>
              <a:rPr lang="en-US" sz="4000" b="1">
                <a:solidFill>
                  <a:srgbClr val="0000FF"/>
                </a:solidFill>
                <a:latin typeface="Times New Roman" pitchFamily="18" charset="0"/>
                <a:cs typeface="Times New Roman" pitchFamily="18" charset="0"/>
              </a:rPr>
              <a:t>+ Biết chế tạo và sử dụng các dụng cụ bằng đồng và sắt.</a:t>
            </a:r>
          </a:p>
        </p:txBody>
      </p:sp>
      <p:sp>
        <p:nvSpPr>
          <p:cNvPr id="14341" name="Text Box 17"/>
          <p:cNvSpPr txBox="1">
            <a:spLocks noChangeArrowheads="1"/>
          </p:cNvSpPr>
          <p:nvPr/>
        </p:nvSpPr>
        <p:spPr bwMode="auto">
          <a:xfrm>
            <a:off x="381000" y="3810000"/>
            <a:ext cx="8382000" cy="1323975"/>
          </a:xfrm>
          <a:prstGeom prst="rect">
            <a:avLst/>
          </a:prstGeom>
          <a:noFill/>
          <a:ln w="9525">
            <a:noFill/>
            <a:miter lim="800000"/>
            <a:headEnd/>
            <a:tailEnd/>
          </a:ln>
        </p:spPr>
        <p:txBody>
          <a:bodyPr>
            <a:spAutoFit/>
          </a:bodyPr>
          <a:lstStyle/>
          <a:p>
            <a:r>
              <a:rPr lang="en-US" sz="4000" b="1">
                <a:solidFill>
                  <a:srgbClr val="0000FF"/>
                </a:solidFill>
                <a:latin typeface="Times New Roman" pitchFamily="18" charset="0"/>
                <a:cs typeface="Times New Roman" pitchFamily="18" charset="0"/>
              </a:rPr>
              <a:t> + Chế tạo được loại nỏ bắn được nhiều mũi tên( gọi là nỏ thần) </a:t>
            </a:r>
          </a:p>
        </p:txBody>
      </p:sp>
      <p:sp>
        <p:nvSpPr>
          <p:cNvPr id="14342" name="Text Box 17"/>
          <p:cNvSpPr txBox="1">
            <a:spLocks noChangeArrowheads="1"/>
          </p:cNvSpPr>
          <p:nvPr/>
        </p:nvSpPr>
        <p:spPr bwMode="auto">
          <a:xfrm>
            <a:off x="381000" y="5334000"/>
            <a:ext cx="8001000" cy="708025"/>
          </a:xfrm>
          <a:prstGeom prst="rect">
            <a:avLst/>
          </a:prstGeom>
          <a:noFill/>
          <a:ln w="9525">
            <a:noFill/>
            <a:miter lim="800000"/>
            <a:headEnd/>
            <a:tailEnd/>
          </a:ln>
        </p:spPr>
        <p:txBody>
          <a:bodyPr>
            <a:spAutoFit/>
          </a:bodyPr>
          <a:lstStyle/>
          <a:p>
            <a:r>
              <a:rPr lang="en-US" sz="4000" b="1">
                <a:solidFill>
                  <a:srgbClr val="0000FF"/>
                </a:solidFill>
                <a:latin typeface="Times New Roman" pitchFamily="18" charset="0"/>
                <a:cs typeface="Times New Roman" pitchFamily="18" charset="0"/>
              </a:rPr>
              <a:t> + Xây được thành Cổ Loa kiên cố. </a:t>
            </a:r>
          </a:p>
        </p:txBody>
      </p:sp>
      <p:sp>
        <p:nvSpPr>
          <p:cNvPr id="14343" name="Rectangle 3"/>
          <p:cNvSpPr>
            <a:spLocks noChangeArrowheads="1"/>
          </p:cNvSpPr>
          <p:nvPr/>
        </p:nvSpPr>
        <p:spPr bwMode="auto">
          <a:xfrm>
            <a:off x="342900" y="1612900"/>
            <a:ext cx="6111875" cy="646113"/>
          </a:xfrm>
          <a:prstGeom prst="rect">
            <a:avLst/>
          </a:prstGeom>
          <a:noFill/>
          <a:ln w="9525">
            <a:noFill/>
            <a:miter lim="800000"/>
            <a:headEnd/>
            <a:tailEnd/>
          </a:ln>
        </p:spPr>
        <p:txBody>
          <a:bodyPr wrap="none">
            <a:spAutoFit/>
          </a:bodyPr>
          <a:lstStyle/>
          <a:p>
            <a:r>
              <a:rPr lang="en-US" sz="3600" b="1">
                <a:solidFill>
                  <a:srgbClr val="FF0000"/>
                </a:solidFill>
                <a:latin typeface="Times New Roman" pitchFamily="18" charset="0"/>
                <a:cs typeface="Times New Roman" pitchFamily="18" charset="0"/>
              </a:rPr>
              <a:t>- Những thành tựu nổi bật là: </a:t>
            </a:r>
            <a:endParaRPr lang="en-US" sz="360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ang vanmui ten dong tai co loa"/>
          <p:cNvPicPr>
            <a:picLocks noChangeAspect="1" noChangeArrowheads="1"/>
          </p:cNvPicPr>
          <p:nvPr/>
        </p:nvPicPr>
        <p:blipFill>
          <a:blip r:embed="rId2"/>
          <a:srcRect/>
          <a:stretch>
            <a:fillRect/>
          </a:stretch>
        </p:blipFill>
        <p:spPr bwMode="auto">
          <a:xfrm>
            <a:off x="381000" y="279400"/>
            <a:ext cx="4267200" cy="3132138"/>
          </a:xfrm>
          <a:prstGeom prst="rect">
            <a:avLst/>
          </a:prstGeom>
          <a:noFill/>
          <a:ln w="9525">
            <a:noFill/>
            <a:miter lim="800000"/>
            <a:headEnd/>
            <a:tailEnd/>
          </a:ln>
        </p:spPr>
      </p:pic>
      <p:pic>
        <p:nvPicPr>
          <p:cNvPr id="15363" name="Picture 3" descr="Image1"/>
          <p:cNvPicPr>
            <a:picLocks noChangeAspect="1" noChangeArrowheads="1"/>
          </p:cNvPicPr>
          <p:nvPr/>
        </p:nvPicPr>
        <p:blipFill>
          <a:blip r:embed="rId3"/>
          <a:srcRect l="2000" t="777" r="5478" b="55740"/>
          <a:stretch>
            <a:fillRect/>
          </a:stretch>
        </p:blipFill>
        <p:spPr bwMode="auto">
          <a:xfrm>
            <a:off x="4876800" y="3505200"/>
            <a:ext cx="3798888" cy="2743200"/>
          </a:xfrm>
          <a:prstGeom prst="rect">
            <a:avLst/>
          </a:prstGeom>
          <a:noFill/>
          <a:ln w="9525">
            <a:noFill/>
            <a:miter lim="800000"/>
            <a:headEnd/>
            <a:tailEnd/>
          </a:ln>
        </p:spPr>
      </p:pic>
      <p:pic>
        <p:nvPicPr>
          <p:cNvPr id="15364" name="Picture 4" descr="Guong dong, dao gam co loa"/>
          <p:cNvPicPr>
            <a:picLocks noChangeAspect="1" noChangeArrowheads="1"/>
          </p:cNvPicPr>
          <p:nvPr/>
        </p:nvPicPr>
        <p:blipFill>
          <a:blip r:embed="rId4"/>
          <a:srcRect/>
          <a:stretch>
            <a:fillRect/>
          </a:stretch>
        </p:blipFill>
        <p:spPr bwMode="auto">
          <a:xfrm>
            <a:off x="5029200" y="166688"/>
            <a:ext cx="3733800" cy="2728912"/>
          </a:xfrm>
          <a:prstGeom prst="rect">
            <a:avLst/>
          </a:prstGeom>
          <a:noFill/>
          <a:ln w="9525">
            <a:noFill/>
            <a:miter lim="800000"/>
            <a:headEnd/>
            <a:tailEnd/>
          </a:ln>
        </p:spPr>
      </p:pic>
      <p:sp>
        <p:nvSpPr>
          <p:cNvPr id="12293" name="Text Box 5"/>
          <p:cNvSpPr txBox="1">
            <a:spLocks noChangeArrowheads="1"/>
          </p:cNvSpPr>
          <p:nvPr/>
        </p:nvSpPr>
        <p:spPr bwMode="auto">
          <a:xfrm>
            <a:off x="5029200" y="2819400"/>
            <a:ext cx="3602038" cy="473075"/>
          </a:xfrm>
          <a:prstGeom prst="rect">
            <a:avLst/>
          </a:prstGeom>
          <a:noFill/>
          <a:ln w="9525">
            <a:noFill/>
            <a:miter lim="800000"/>
            <a:headEnd/>
            <a:tailEnd/>
          </a:ln>
        </p:spPr>
        <p:txBody>
          <a:bodyPr wrap="none">
            <a:spAutoFit/>
          </a:bodyPr>
          <a:lstStyle/>
          <a:p>
            <a:r>
              <a:rPr lang="en-US" sz="2500" b="1">
                <a:solidFill>
                  <a:srgbClr val="0000FF"/>
                </a:solidFill>
                <a:latin typeface=".VnArial" pitchFamily="34" charset="0"/>
              </a:rPr>
              <a:t>Dao găm, gương đồng</a:t>
            </a:r>
          </a:p>
        </p:txBody>
      </p:sp>
      <p:sp>
        <p:nvSpPr>
          <p:cNvPr id="12294" name="Text Box 6"/>
          <p:cNvSpPr txBox="1">
            <a:spLocks noChangeArrowheads="1"/>
          </p:cNvSpPr>
          <p:nvPr/>
        </p:nvSpPr>
        <p:spPr bwMode="auto">
          <a:xfrm>
            <a:off x="3587750" y="6248400"/>
            <a:ext cx="2095500" cy="461963"/>
          </a:xfrm>
          <a:prstGeom prst="rect">
            <a:avLst/>
          </a:prstGeom>
          <a:noFill/>
          <a:ln w="9525">
            <a:noFill/>
            <a:miter lim="800000"/>
            <a:headEnd/>
            <a:tailEnd/>
          </a:ln>
        </p:spPr>
        <p:txBody>
          <a:bodyPr wrap="none">
            <a:spAutoFit/>
          </a:bodyPr>
          <a:lstStyle/>
          <a:p>
            <a:r>
              <a:rPr lang="en-US" sz="2400" b="1"/>
              <a:t>Mũi tên đồng</a:t>
            </a:r>
          </a:p>
        </p:txBody>
      </p:sp>
      <p:pic>
        <p:nvPicPr>
          <p:cNvPr id="15367" name="Picture 7" descr="Image5"/>
          <p:cNvPicPr>
            <a:picLocks noChangeAspect="1" noChangeArrowheads="1"/>
          </p:cNvPicPr>
          <p:nvPr/>
        </p:nvPicPr>
        <p:blipFill>
          <a:blip r:embed="rId5"/>
          <a:srcRect/>
          <a:stretch>
            <a:fillRect/>
          </a:stretch>
        </p:blipFill>
        <p:spPr bwMode="auto">
          <a:xfrm>
            <a:off x="381000" y="3505200"/>
            <a:ext cx="4267200" cy="2728913"/>
          </a:xfrm>
          <a:prstGeom prst="rect">
            <a:avLst/>
          </a:prstGeom>
          <a:noFill/>
          <a:ln w="9525">
            <a:solidFill>
              <a:schemeClr val="tx1"/>
            </a:solidFill>
            <a:miter lim="800000"/>
            <a:headEnd/>
            <a:tailEnd/>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wipe(down)">
                                      <p:cBhvr>
                                        <p:cTn id="1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Lay no thanhco loa"/>
          <p:cNvPicPr>
            <a:picLocks noGrp="1" noChangeAspect="1" noChangeArrowheads="1"/>
          </p:cNvPicPr>
          <p:nvPr>
            <p:ph idx="1"/>
          </p:nvPr>
        </p:nvPicPr>
        <p:blipFill>
          <a:blip r:embed="rId2"/>
          <a:srcRect/>
          <a:stretch>
            <a:fillRect/>
          </a:stretch>
        </p:blipFill>
        <p:spPr>
          <a:xfrm>
            <a:off x="609600" y="933450"/>
            <a:ext cx="7620000" cy="5715000"/>
          </a:xfrm>
          <a:noFill/>
        </p:spPr>
      </p:pic>
      <p:sp>
        <p:nvSpPr>
          <p:cNvPr id="5" name="Text Box 4"/>
          <p:cNvSpPr txBox="1">
            <a:spLocks noChangeArrowheads="1"/>
          </p:cNvSpPr>
          <p:nvPr/>
        </p:nvSpPr>
        <p:spPr bwMode="auto">
          <a:xfrm>
            <a:off x="1676400" y="152400"/>
            <a:ext cx="5334000" cy="646113"/>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Lẫy nỏ Thành Cổ Loa</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457200" y="228600"/>
            <a:ext cx="76358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571500" indent="-571500">
              <a:buFontTx/>
              <a:buAutoNum type="romanUcPeriod" startAt="3"/>
              <a:defRPr/>
            </a:pPr>
            <a:r>
              <a:rPr lang="en-US" sz="3600" b="1" dirty="0" err="1" smtClean="0">
                <a:solidFill>
                  <a:srgbClr val="FF0000"/>
                </a:solidFill>
                <a:latin typeface="Times New Roman" pitchFamily="18" charset="0"/>
                <a:cs typeface="Times New Roman" pitchFamily="18" charset="0"/>
              </a:rPr>
              <a:t>Nước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cuộc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xâm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lược</a:t>
            </a:r>
            <a:r>
              <a:rPr lang="en-US" sz="3600" b="1" dirty="0" smtClean="0">
                <a:solidFill>
                  <a:srgbClr val="FF0000"/>
                </a:solidFill>
                <a:latin typeface="Times New Roman" pitchFamily="18" charset="0"/>
                <a:cs typeface="Times New Roman" pitchFamily="18" charset="0"/>
              </a:rPr>
              <a:t> </a:t>
            </a:r>
          </a:p>
          <a:p>
            <a:pPr>
              <a:defRPr/>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Đà</a:t>
            </a:r>
            <a:r>
              <a:rPr lang="en-US" sz="3600" b="1" dirty="0" smtClean="0">
                <a:solidFill>
                  <a:srgbClr val="FF0000"/>
                </a:solidFill>
                <a:latin typeface="Times New Roman" pitchFamily="18" charset="0"/>
                <a:cs typeface="Times New Roman" pitchFamily="18" charset="0"/>
              </a:rPr>
              <a:t>. </a:t>
            </a:r>
          </a:p>
        </p:txBody>
      </p:sp>
      <p:sp>
        <p:nvSpPr>
          <p:cNvPr id="146438" name="Text Box 6"/>
          <p:cNvSpPr txBox="1">
            <a:spLocks noChangeArrowheads="1"/>
          </p:cNvSpPr>
          <p:nvPr/>
        </p:nvSpPr>
        <p:spPr bwMode="auto">
          <a:xfrm>
            <a:off x="617538" y="1600200"/>
            <a:ext cx="7924800" cy="12001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1. Kể lại cuộc kháng chiến chống quân xâm lược Triệu Đà của nhân Âu Lạc ?</a:t>
            </a:r>
          </a:p>
        </p:txBody>
      </p:sp>
      <p:sp>
        <p:nvSpPr>
          <p:cNvPr id="146439" name="Text Box 7"/>
          <p:cNvSpPr txBox="1">
            <a:spLocks noChangeArrowheads="1"/>
          </p:cNvSpPr>
          <p:nvPr/>
        </p:nvSpPr>
        <p:spPr bwMode="auto">
          <a:xfrm>
            <a:off x="500063" y="3124200"/>
            <a:ext cx="8158162" cy="1200150"/>
          </a:xfrm>
          <a:prstGeom prst="rect">
            <a:avLst/>
          </a:prstGeom>
          <a:noFill/>
          <a:ln w="9525">
            <a:noFill/>
            <a:miter lim="800000"/>
            <a:headEnd/>
            <a:tailEnd/>
          </a:ln>
        </p:spPr>
        <p:txBody>
          <a:bodyPr>
            <a:spAutoFit/>
          </a:bodyPr>
          <a:lstStyle/>
          <a:p>
            <a:r>
              <a:rPr lang="en-US" sz="3600" b="1">
                <a:solidFill>
                  <a:srgbClr val="006600"/>
                </a:solidFill>
                <a:latin typeface="Times New Roman" pitchFamily="18" charset="0"/>
                <a:cs typeface="Times New Roman" pitchFamily="18" charset="0"/>
              </a:rPr>
              <a:t>2.Vì sao cuộc xâm lược của quân Triệu Đà lại thất bại ?</a:t>
            </a:r>
          </a:p>
        </p:txBody>
      </p:sp>
      <p:sp>
        <p:nvSpPr>
          <p:cNvPr id="146440" name="Text Box 8"/>
          <p:cNvSpPr txBox="1">
            <a:spLocks noChangeArrowheads="1"/>
          </p:cNvSpPr>
          <p:nvPr/>
        </p:nvSpPr>
        <p:spPr bwMode="auto">
          <a:xfrm>
            <a:off x="515938" y="4495800"/>
            <a:ext cx="8213725" cy="1754188"/>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3. Vì sao năm 179 TCN, nước Âu Lạc lại rơi vào ách đô hộ của phong kiến phương Bắc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wipe(down)">
                                      <p:cBhvr>
                                        <p:cTn id="7" dur="500"/>
                                        <p:tgtEl>
                                          <p:spTgt spid="1464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6439"/>
                                        </p:tgtEl>
                                        <p:attrNameLst>
                                          <p:attrName>style.visibility</p:attrName>
                                        </p:attrNameLst>
                                      </p:cBhvr>
                                      <p:to>
                                        <p:strVal val="visible"/>
                                      </p:to>
                                    </p:set>
                                    <p:animEffect transition="in" filter="wipe(down)">
                                      <p:cBhvr>
                                        <p:cTn id="10" dur="500"/>
                                        <p:tgtEl>
                                          <p:spTgt spid="1464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6440"/>
                                        </p:tgtEl>
                                        <p:attrNameLst>
                                          <p:attrName>style.visibility</p:attrName>
                                        </p:attrNameLst>
                                      </p:cBhvr>
                                      <p:to>
                                        <p:strVal val="visible"/>
                                      </p:to>
                                    </p:set>
                                    <p:animEffect transition="in" filter="wipe(down)">
                                      <p:cBhvr>
                                        <p:cTn id="13"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p:bldP spid="146439" grpId="0"/>
      <p:bldP spid="146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28600" y="228600"/>
            <a:ext cx="7924800" cy="1200150"/>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1. Kể lại cuộc kháng chiến chống quân xâm lược Triệu Đà của nhân Âu Lạc ?</a:t>
            </a:r>
          </a:p>
        </p:txBody>
      </p:sp>
      <p:sp>
        <p:nvSpPr>
          <p:cNvPr id="5" name="Text Box 7"/>
          <p:cNvSpPr txBox="1">
            <a:spLocks noChangeArrowheads="1"/>
          </p:cNvSpPr>
          <p:nvPr/>
        </p:nvSpPr>
        <p:spPr bwMode="auto">
          <a:xfrm>
            <a:off x="228600" y="1600200"/>
            <a:ext cx="8158163" cy="1200150"/>
          </a:xfrm>
          <a:prstGeom prst="rect">
            <a:avLst/>
          </a:prstGeom>
          <a:noFill/>
          <a:ln w="9525">
            <a:noFill/>
            <a:miter lim="800000"/>
            <a:headEnd/>
            <a:tailEnd/>
          </a:ln>
        </p:spPr>
        <p:txBody>
          <a:bodyPr>
            <a:spAutoFit/>
          </a:bodyPr>
          <a:lstStyle/>
          <a:p>
            <a:r>
              <a:rPr lang="en-US" sz="3600" b="1">
                <a:solidFill>
                  <a:srgbClr val="006600"/>
                </a:solidFill>
                <a:latin typeface="Times New Roman" pitchFamily="18" charset="0"/>
                <a:cs typeface="Times New Roman" pitchFamily="18" charset="0"/>
              </a:rPr>
              <a:t>2.Vì sao cuộc xâm lược của quân Triệu Đà lại thất bại ?</a:t>
            </a:r>
          </a:p>
        </p:txBody>
      </p:sp>
      <p:sp>
        <p:nvSpPr>
          <p:cNvPr id="6" name="Text Box 7"/>
          <p:cNvSpPr txBox="1">
            <a:spLocks noChangeArrowheads="1"/>
          </p:cNvSpPr>
          <p:nvPr/>
        </p:nvSpPr>
        <p:spPr bwMode="auto">
          <a:xfrm>
            <a:off x="381000" y="1600200"/>
            <a:ext cx="8158163" cy="3048000"/>
          </a:xfrm>
          <a:prstGeom prst="rect">
            <a:avLst/>
          </a:prstGeom>
          <a:solidFill>
            <a:schemeClr val="bg1"/>
          </a:solidFill>
          <a:ln w="9525">
            <a:noFill/>
            <a:miter lim="800000"/>
            <a:headEnd/>
            <a:tailEnd/>
          </a:ln>
        </p:spPr>
        <p:txBody>
          <a:bodyPr>
            <a:spAutoFit/>
          </a:bodyPr>
          <a:lstStyle/>
          <a:p>
            <a:r>
              <a:rPr lang="en-US" sz="4800" b="1">
                <a:solidFill>
                  <a:srgbClr val="FF0000"/>
                </a:solidFill>
                <a:latin typeface="Times New Roman" pitchFamily="18" charset="0"/>
                <a:cs typeface="Times New Roman" pitchFamily="18" charset="0"/>
              </a:rPr>
              <a:t>Vì người dân Âu Lạc đoàn kết một lòng chống giặc ngoại xâm, lại có tướng chỉ huy giỏi, vũ khí tốt, thành lũy kiên cố.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549275" y="609600"/>
            <a:ext cx="8213725" cy="1754188"/>
          </a:xfrm>
          <a:prstGeom prst="rect">
            <a:avLst/>
          </a:prstGeom>
          <a:noFill/>
          <a:ln w="9525">
            <a:noFill/>
            <a:miter lim="800000"/>
            <a:headEnd/>
            <a:tailEnd/>
          </a:ln>
        </p:spPr>
        <p:txBody>
          <a:bodyPr>
            <a:spAutoFit/>
          </a:bodyPr>
          <a:lstStyle/>
          <a:p>
            <a:r>
              <a:rPr lang="en-US" sz="3600" b="1">
                <a:solidFill>
                  <a:srgbClr val="0000FF"/>
                </a:solidFill>
                <a:latin typeface="Times New Roman" pitchFamily="18" charset="0"/>
                <a:cs typeface="Times New Roman" pitchFamily="18" charset="0"/>
              </a:rPr>
              <a:t>3. Vì sao năm 179 TCN, nước Âu Lạc lại rơi vào ách đô hộ của phong kiến phương Bắc ?</a:t>
            </a:r>
          </a:p>
        </p:txBody>
      </p:sp>
      <p:sp>
        <p:nvSpPr>
          <p:cNvPr id="5" name="Text Box 8"/>
          <p:cNvSpPr txBox="1">
            <a:spLocks noChangeArrowheads="1"/>
          </p:cNvSpPr>
          <p:nvPr/>
        </p:nvSpPr>
        <p:spPr bwMode="auto">
          <a:xfrm>
            <a:off x="549275" y="685800"/>
            <a:ext cx="8213725" cy="5262563"/>
          </a:xfrm>
          <a:prstGeom prst="rect">
            <a:avLst/>
          </a:prstGeom>
          <a:solidFill>
            <a:schemeClr val="bg1"/>
          </a:solidFill>
          <a:ln w="9525">
            <a:noFill/>
            <a:miter lim="800000"/>
            <a:headEnd/>
            <a:tailEnd/>
          </a:ln>
        </p:spPr>
        <p:txBody>
          <a:bodyPr>
            <a:spAutoFit/>
          </a:bodyPr>
          <a:lstStyle/>
          <a:p>
            <a:r>
              <a:rPr lang="en-US" sz="4800" b="1">
                <a:solidFill>
                  <a:srgbClr val="0000FF"/>
                </a:solidFill>
                <a:latin typeface="Times New Roman" pitchFamily="18" charset="0"/>
                <a:cs typeface="Times New Roman" pitchFamily="18" charset="0"/>
              </a:rPr>
              <a:t>Vì Triệu Đà dùng kế hoãn binh, cho con trai là Trọng Thủy sang làm rể của An Dương Vương để điều tra cách bố trí lực lượng và chia rẻ nội bộ những người đang đứng đầu nhà nước Âu Lạc.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914400"/>
            <a:ext cx="8305800" cy="4524375"/>
          </a:xfrm>
          <a:prstGeom prst="rect">
            <a:avLst/>
          </a:prstGeom>
          <a:noFill/>
          <a:ln w="9525">
            <a:solidFill>
              <a:schemeClr val="bg1"/>
            </a:solidFill>
            <a:miter lim="800000"/>
            <a:headEnd/>
            <a:tailEnd/>
          </a:ln>
        </p:spPr>
        <p:txBody>
          <a:bodyPr>
            <a:spAutoFit/>
          </a:bodyPr>
          <a:lstStyle/>
          <a:p>
            <a:r>
              <a:rPr lang="en-US" sz="3600" b="1">
                <a:solidFill>
                  <a:srgbClr val="0000FF"/>
                </a:solidFill>
                <a:latin typeface="Times New Roman" pitchFamily="18" charset="0"/>
                <a:cs typeface="Times New Roman" pitchFamily="18" charset="0"/>
              </a:rPr>
              <a:t>   Cuối thế kỉ III TCN, nước Âu Lạc tiếp nối nước Văn Lang. Nông nghiệp tiếp tục được phát triển. Kĩ Thuật chế tạo ra nỏ bắn được nhiều mũi tên và việc Xây dựng thành Cổ Loa là những thành tựu đặc sắc về quốc phòng của người dân Âu Lạc.</a:t>
            </a:r>
          </a:p>
          <a:p>
            <a:r>
              <a:rPr lang="en-US" sz="3600" b="1">
                <a:solidFill>
                  <a:srgbClr val="0000FF"/>
                </a:solidFill>
                <a:latin typeface="Times New Roman" pitchFamily="18" charset="0"/>
                <a:cs typeface="Times New Roman" pitchFamily="18" charset="0"/>
              </a:rPr>
              <a:t>    Năm 179 TCN, quân Triệu Đà đã chiếm được Âu Lạc .</a:t>
            </a:r>
          </a:p>
        </p:txBody>
      </p:sp>
      <p:sp>
        <p:nvSpPr>
          <p:cNvPr id="20483" name="Text Box 5"/>
          <p:cNvSpPr txBox="1">
            <a:spLocks noChangeArrowheads="1"/>
          </p:cNvSpPr>
          <p:nvPr/>
        </p:nvSpPr>
        <p:spPr bwMode="auto">
          <a:xfrm>
            <a:off x="2819400" y="228600"/>
            <a:ext cx="2008188" cy="579438"/>
          </a:xfrm>
          <a:prstGeom prst="rect">
            <a:avLst/>
          </a:prstGeom>
          <a:noFill/>
          <a:ln w="9525">
            <a:noFill/>
            <a:miter lim="800000"/>
            <a:headEnd/>
            <a:tailEnd/>
          </a:ln>
        </p:spPr>
        <p:txBody>
          <a:bodyPr>
            <a:spAutoFit/>
          </a:bodyPr>
          <a:lstStyle/>
          <a:p>
            <a:r>
              <a:rPr lang="en-US" sz="3200" b="1">
                <a:solidFill>
                  <a:srgbClr val="FF0000"/>
                </a:solidFill>
                <a:latin typeface="Times New Roman" pitchFamily="18" charset="0"/>
                <a:cs typeface="Times New Roman" pitchFamily="18" charset="0"/>
              </a:rPr>
              <a:t>Ghi nhớ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5875"/>
            <a:ext cx="9144000" cy="684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04800" y="2659063"/>
            <a:ext cx="8382000" cy="1200329"/>
          </a:xfrm>
          <a:prstGeom prst="rect">
            <a:avLst/>
          </a:prstGeom>
          <a:noFill/>
        </p:spPr>
        <p:txBody>
          <a:bodyPr>
            <a:spAutoFit/>
          </a:bodyPr>
          <a:lstStyle/>
          <a:p>
            <a:pPr algn="ctr">
              <a:lnSpc>
                <a:spcPct val="120000"/>
              </a:lnSpc>
              <a:defRPr/>
            </a:pPr>
            <a:r>
              <a:rPr lang="en-US" sz="6000" b="1" dirty="0" smtClean="0">
                <a:solidFill>
                  <a:srgbClr val="FF0000"/>
                </a:solidFill>
                <a:latin typeface="+mj-lt"/>
              </a:rPr>
              <a:t>ÔN BÀI </a:t>
            </a:r>
            <a:r>
              <a:rPr lang="en-US" sz="6000" b="1" dirty="0">
                <a:solidFill>
                  <a:srgbClr val="FF0000"/>
                </a:solidFill>
                <a:latin typeface="+mj-lt"/>
              </a:rPr>
              <a:t>CŨ</a:t>
            </a:r>
            <a:endParaRPr lang="en-US" sz="6000" b="1" dirty="0">
              <a:solidFill>
                <a:srgbClr val="FF0000"/>
              </a:solidFill>
              <a:latin typeface="+mj-lt"/>
              <a:ea typeface="HP001 5Ha" pitchFamily="34" charset="-127"/>
            </a:endParaRPr>
          </a:p>
        </p:txBody>
      </p:sp>
    </p:spTree>
  </p:cSld>
  <p:clrMapOvr>
    <a:masterClrMapping/>
  </p:clrMapOvr>
  <p:transition spd="slow">
    <p:circle/>
    <p:sndAc>
      <p:stSnd>
        <p:snd r:embed="rId3"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descr="Kết quả hình ảnh cho den tho An dương vuo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vi-VN"/>
          </a:p>
        </p:txBody>
      </p:sp>
      <p:pic>
        <p:nvPicPr>
          <p:cNvPr id="21507" name="Picture 9" descr="Kết quả hình ảnh cho den tho An dương vuong"/>
          <p:cNvPicPr>
            <a:picLocks noChangeAspect="1" noChangeArrowheads="1"/>
          </p:cNvPicPr>
          <p:nvPr/>
        </p:nvPicPr>
        <p:blipFill>
          <a:blip r:embed="rId2"/>
          <a:srcRect/>
          <a:stretch>
            <a:fillRect/>
          </a:stretch>
        </p:blipFill>
        <p:spPr bwMode="auto">
          <a:xfrm>
            <a:off x="133350" y="457200"/>
            <a:ext cx="8797925"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76200" y="457200"/>
            <a:ext cx="8991600" cy="6248400"/>
          </a:xfrm>
          <a:prstGeom prst="rect">
            <a:avLst/>
          </a:prstGeom>
          <a:noFill/>
          <a:ln w="9525">
            <a:noFill/>
            <a:miter lim="800000"/>
            <a:headEnd/>
            <a:tailEnd/>
          </a:ln>
        </p:spPr>
        <p:txBody>
          <a:bodyPr>
            <a:spAutoFit/>
          </a:bodyPr>
          <a:lstStyle/>
          <a:p>
            <a:r>
              <a:rPr lang="vi-VN" sz="4000" b="1"/>
              <a:t>Ngoài đền thờ tại khu di tích </a:t>
            </a:r>
            <a:r>
              <a:rPr lang="vi-VN" sz="4000" b="1">
                <a:hlinkClick r:id="rId2" tooltip="Cổ Loa"/>
              </a:rPr>
              <a:t>Cổ Loa</a:t>
            </a:r>
            <a:r>
              <a:rPr lang="vi-VN" sz="4000" b="1"/>
              <a:t>, xã </a:t>
            </a:r>
            <a:r>
              <a:rPr lang="vi-VN" sz="4000" b="1">
                <a:hlinkClick r:id="rId3" tooltip="Cổ Loa (xã)"/>
              </a:rPr>
              <a:t>Cổ Loa</a:t>
            </a:r>
            <a:r>
              <a:rPr lang="vi-VN" sz="4000" b="1"/>
              <a:t>, huyện </a:t>
            </a:r>
            <a:r>
              <a:rPr lang="vi-VN" sz="4000" b="1">
                <a:hlinkClick r:id="rId4" tooltip="Đông Anh"/>
              </a:rPr>
              <a:t>Đông Anh</a:t>
            </a:r>
            <a:r>
              <a:rPr lang="vi-VN" sz="4000" b="1"/>
              <a:t>, </a:t>
            </a:r>
            <a:r>
              <a:rPr lang="vi-VN" sz="4000" b="1">
                <a:hlinkClick r:id="rId5" tooltip="Hà Nội"/>
              </a:rPr>
              <a:t>Hà Nội</a:t>
            </a:r>
            <a:r>
              <a:rPr lang="vi-VN" sz="4000" b="1"/>
              <a:t>, </a:t>
            </a:r>
            <a:r>
              <a:rPr lang="vi-VN" sz="4000" b="1">
                <a:hlinkClick r:id="rId6" tooltip="An Dương Vương"/>
              </a:rPr>
              <a:t>An Dương Vương</a:t>
            </a:r>
            <a:r>
              <a:rPr lang="vi-VN" sz="4000" b="1"/>
              <a:t> còn được nhân dân lập đền thờ tại Đền Cuông, xã </a:t>
            </a:r>
            <a:r>
              <a:rPr lang="vi-VN" sz="4000" b="1">
                <a:hlinkClick r:id="rId7" tooltip="Diễn An"/>
              </a:rPr>
              <a:t>Diễn An</a:t>
            </a:r>
            <a:r>
              <a:rPr lang="vi-VN" sz="4000" b="1"/>
              <a:t>, huyện </a:t>
            </a:r>
            <a:r>
              <a:rPr lang="vi-VN" sz="4000" b="1">
                <a:hlinkClick r:id="rId8" tooltip="Diễn Châu"/>
              </a:rPr>
              <a:t>Diễn Châu</a:t>
            </a:r>
            <a:r>
              <a:rPr lang="vi-VN" sz="4000" b="1"/>
              <a:t>, tỉnh </a:t>
            </a:r>
            <a:r>
              <a:rPr lang="vi-VN" sz="4000" b="1">
                <a:hlinkClick r:id="rId9" tooltip="Nghệ An"/>
              </a:rPr>
              <a:t>Nghệ An</a:t>
            </a:r>
            <a:r>
              <a:rPr lang="vi-VN" sz="4000" b="1"/>
              <a:t>, nơi nhà vua tự vẫn sau khi giết chết con gái </a:t>
            </a:r>
            <a:r>
              <a:rPr lang="vi-VN" sz="4000" b="1">
                <a:hlinkClick r:id="rId10" tooltip="Mỵ Châu"/>
              </a:rPr>
              <a:t>Mỵ Châu</a:t>
            </a:r>
            <a:r>
              <a:rPr lang="vi-VN" sz="4000" b="1"/>
              <a:t>. Đền Cuông nằm ở lưng núi Mộ Dạ, sát quốc lộ 1A, phía sau là biển Diễn Châu</a:t>
            </a:r>
            <a:endParaRPr lang="en-US" sz="40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550863"/>
            <a:ext cx="8534400" cy="5632450"/>
          </a:xfrm>
          <a:prstGeom prst="rect">
            <a:avLst/>
          </a:prstGeom>
          <a:noFill/>
          <a:ln w="9525">
            <a:noFill/>
            <a:miter lim="800000"/>
            <a:headEnd/>
            <a:tailEnd/>
          </a:ln>
        </p:spPr>
        <p:txBody>
          <a:bodyPr>
            <a:spAutoFit/>
          </a:bodyPr>
          <a:lstStyle/>
          <a:p>
            <a:r>
              <a:rPr lang="vi-VN" sz="3600" b="1"/>
              <a:t>. Trên đỉnh núi Mộ Dạ, người dân còn lập một am thờ công chúa </a:t>
            </a:r>
            <a:r>
              <a:rPr lang="vi-VN" sz="3600" b="1">
                <a:hlinkClick r:id="rId2" tooltip="Mỵ Châu"/>
              </a:rPr>
              <a:t>Mỵ Châu</a:t>
            </a:r>
            <a:r>
              <a:rPr lang="vi-VN" sz="3600" b="1"/>
              <a:t> và mọi người vẫn gọi là am Mỵ Châu. Ngày nay, Đền Cuông vừa là một thắng cảnh, vừa là nơi tín ngưỡng linh thiêng của người dân nơi đây. Hàng năm, vào tháng 2 âm lịch, nhân dân địa phương lại tổ chức lễ hội Đền Cuông với nhiều hoạt động văn hóa phong phú và đa dạng.</a:t>
            </a:r>
            <a:endParaRPr lang="en-US" sz="36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0"/>
            <a:ext cx="9296400" cy="6858000"/>
          </a:xfrm>
          <a:prstGeom prst="rect">
            <a:avLst/>
          </a:prstGeom>
          <a:noFill/>
          <a:ln w="9525">
            <a:noFill/>
            <a:miter lim="800000"/>
            <a:headEnd/>
            <a:tailEnd/>
          </a:ln>
        </p:spPr>
      </p:pic>
      <p:sp>
        <p:nvSpPr>
          <p:cNvPr id="24579" name="Freeform 3"/>
          <p:cNvSpPr>
            <a:spLocks/>
          </p:cNvSpPr>
          <p:nvPr/>
        </p:nvSpPr>
        <p:spPr bwMode="auto">
          <a:xfrm>
            <a:off x="6326188" y="3052763"/>
            <a:ext cx="989012" cy="965200"/>
          </a:xfrm>
          <a:custGeom>
            <a:avLst/>
            <a:gdLst>
              <a:gd name="T0" fmla="*/ 0 w 623"/>
              <a:gd name="T1" fmla="*/ 965200 h 608"/>
              <a:gd name="T2" fmla="*/ 217487 w 623"/>
              <a:gd name="T3" fmla="*/ 920750 h 608"/>
              <a:gd name="T4" fmla="*/ 347662 w 623"/>
              <a:gd name="T5" fmla="*/ 892175 h 608"/>
              <a:gd name="T6" fmla="*/ 465137 w 623"/>
              <a:gd name="T7" fmla="*/ 804863 h 608"/>
              <a:gd name="T8" fmla="*/ 798512 w 623"/>
              <a:gd name="T9" fmla="*/ 776288 h 608"/>
              <a:gd name="T10" fmla="*/ 957262 w 623"/>
              <a:gd name="T11" fmla="*/ 688975 h 608"/>
              <a:gd name="T12" fmla="*/ 885825 w 623"/>
              <a:gd name="T13" fmla="*/ 500063 h 608"/>
              <a:gd name="T14" fmla="*/ 711200 w 623"/>
              <a:gd name="T15" fmla="*/ 20638 h 608"/>
              <a:gd name="T16" fmla="*/ 550862 w 623"/>
              <a:gd name="T17" fmla="*/ 50800 h 608"/>
              <a:gd name="T18" fmla="*/ 347662 w 623"/>
              <a:gd name="T19" fmla="*/ 107950 h 608"/>
              <a:gd name="T20" fmla="*/ 246062 w 623"/>
              <a:gd name="T21" fmla="*/ 152400 h 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608"/>
              <a:gd name="T35" fmla="*/ 623 w 623"/>
              <a:gd name="T36" fmla="*/ 608 h 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608">
                <a:moveTo>
                  <a:pt x="0" y="608"/>
                </a:moveTo>
                <a:cubicBezTo>
                  <a:pt x="55" y="569"/>
                  <a:pt x="64" y="571"/>
                  <a:pt x="137" y="580"/>
                </a:cubicBezTo>
                <a:cubicBezTo>
                  <a:pt x="164" y="574"/>
                  <a:pt x="193" y="571"/>
                  <a:pt x="219" y="562"/>
                </a:cubicBezTo>
                <a:cubicBezTo>
                  <a:pt x="277" y="541"/>
                  <a:pt x="172" y="517"/>
                  <a:pt x="293" y="507"/>
                </a:cubicBezTo>
                <a:cubicBezTo>
                  <a:pt x="363" y="501"/>
                  <a:pt x="433" y="495"/>
                  <a:pt x="503" y="489"/>
                </a:cubicBezTo>
                <a:cubicBezTo>
                  <a:pt x="541" y="469"/>
                  <a:pt x="563" y="450"/>
                  <a:pt x="603" y="434"/>
                </a:cubicBezTo>
                <a:cubicBezTo>
                  <a:pt x="623" y="377"/>
                  <a:pt x="586" y="358"/>
                  <a:pt x="558" y="315"/>
                </a:cubicBezTo>
                <a:cubicBezTo>
                  <a:pt x="543" y="202"/>
                  <a:pt x="529" y="98"/>
                  <a:pt x="448" y="13"/>
                </a:cubicBezTo>
                <a:cubicBezTo>
                  <a:pt x="374" y="38"/>
                  <a:pt x="491" y="0"/>
                  <a:pt x="347" y="32"/>
                </a:cubicBezTo>
                <a:cubicBezTo>
                  <a:pt x="305" y="41"/>
                  <a:pt x="260" y="56"/>
                  <a:pt x="219" y="68"/>
                </a:cubicBezTo>
                <a:cubicBezTo>
                  <a:pt x="203" y="72"/>
                  <a:pt x="155" y="74"/>
                  <a:pt x="155" y="96"/>
                </a:cubicBezTo>
              </a:path>
            </a:pathLst>
          </a:custGeom>
          <a:noFill/>
          <a:ln w="57150">
            <a:solidFill>
              <a:srgbClr val="FF0066"/>
            </a:solidFill>
            <a:round/>
            <a:headEnd/>
            <a:tailEnd/>
          </a:ln>
        </p:spPr>
        <p:txBody>
          <a:bodyPr/>
          <a:lstStyle/>
          <a:p>
            <a:endParaRPr lang="vi-VN"/>
          </a:p>
        </p:txBody>
      </p:sp>
      <p:sp>
        <p:nvSpPr>
          <p:cNvPr id="24580" name="Freeform 4"/>
          <p:cNvSpPr>
            <a:spLocks/>
          </p:cNvSpPr>
          <p:nvPr/>
        </p:nvSpPr>
        <p:spPr bwMode="auto">
          <a:xfrm>
            <a:off x="5956300" y="3219450"/>
            <a:ext cx="530225" cy="914400"/>
          </a:xfrm>
          <a:custGeom>
            <a:avLst/>
            <a:gdLst>
              <a:gd name="T0" fmla="*/ 530225 w 334"/>
              <a:gd name="T1" fmla="*/ 0 h 576"/>
              <a:gd name="T2" fmla="*/ 79375 w 334"/>
              <a:gd name="T3" fmla="*/ 71438 h 576"/>
              <a:gd name="T4" fmla="*/ 6350 w 334"/>
              <a:gd name="T5" fmla="*/ 115888 h 576"/>
              <a:gd name="T6" fmla="*/ 36513 w 334"/>
              <a:gd name="T7" fmla="*/ 203200 h 576"/>
              <a:gd name="T8" fmla="*/ 123825 w 334"/>
              <a:gd name="T9" fmla="*/ 449263 h 576"/>
              <a:gd name="T10" fmla="*/ 166688 w 334"/>
              <a:gd name="T11" fmla="*/ 666750 h 576"/>
              <a:gd name="T12" fmla="*/ 268288 w 334"/>
              <a:gd name="T13" fmla="*/ 914400 h 576"/>
              <a:gd name="T14" fmla="*/ 0 60000 65536"/>
              <a:gd name="T15" fmla="*/ 0 60000 65536"/>
              <a:gd name="T16" fmla="*/ 0 60000 65536"/>
              <a:gd name="T17" fmla="*/ 0 60000 65536"/>
              <a:gd name="T18" fmla="*/ 0 60000 65536"/>
              <a:gd name="T19" fmla="*/ 0 60000 65536"/>
              <a:gd name="T20" fmla="*/ 0 60000 65536"/>
              <a:gd name="T21" fmla="*/ 0 w 334"/>
              <a:gd name="T22" fmla="*/ 0 h 576"/>
              <a:gd name="T23" fmla="*/ 334 w 334"/>
              <a:gd name="T24" fmla="*/ 576 h 5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4" h="576">
                <a:moveTo>
                  <a:pt x="334" y="0"/>
                </a:moveTo>
                <a:cubicBezTo>
                  <a:pt x="244" y="29"/>
                  <a:pt x="144" y="36"/>
                  <a:pt x="50" y="45"/>
                </a:cubicBezTo>
                <a:cubicBezTo>
                  <a:pt x="40" y="49"/>
                  <a:pt x="7" y="57"/>
                  <a:pt x="4" y="73"/>
                </a:cubicBezTo>
                <a:cubicBezTo>
                  <a:pt x="0" y="92"/>
                  <a:pt x="18" y="109"/>
                  <a:pt x="23" y="128"/>
                </a:cubicBezTo>
                <a:cubicBezTo>
                  <a:pt x="38" y="182"/>
                  <a:pt x="36" y="243"/>
                  <a:pt x="78" y="283"/>
                </a:cubicBezTo>
                <a:cubicBezTo>
                  <a:pt x="92" y="328"/>
                  <a:pt x="94" y="374"/>
                  <a:pt x="105" y="420"/>
                </a:cubicBezTo>
                <a:cubicBezTo>
                  <a:pt x="115" y="517"/>
                  <a:pt x="109" y="516"/>
                  <a:pt x="169" y="576"/>
                </a:cubicBezTo>
              </a:path>
            </a:pathLst>
          </a:custGeom>
          <a:noFill/>
          <a:ln w="57150">
            <a:solidFill>
              <a:srgbClr val="FF0066"/>
            </a:solidFill>
            <a:round/>
            <a:headEnd/>
            <a:tailEnd/>
          </a:ln>
        </p:spPr>
        <p:txBody>
          <a:bodyPr/>
          <a:lstStyle/>
          <a:p>
            <a:endParaRPr lang="vi-VN"/>
          </a:p>
        </p:txBody>
      </p:sp>
      <p:sp>
        <p:nvSpPr>
          <p:cNvPr id="24581" name="Freeform 5"/>
          <p:cNvSpPr>
            <a:spLocks/>
          </p:cNvSpPr>
          <p:nvPr/>
        </p:nvSpPr>
        <p:spPr bwMode="auto">
          <a:xfrm>
            <a:off x="4800600" y="3886200"/>
            <a:ext cx="2568575" cy="690563"/>
          </a:xfrm>
          <a:custGeom>
            <a:avLst/>
            <a:gdLst>
              <a:gd name="T0" fmla="*/ 2568575 w 1618"/>
              <a:gd name="T1" fmla="*/ 284163 h 435"/>
              <a:gd name="T2" fmla="*/ 2438400 w 1618"/>
              <a:gd name="T3" fmla="*/ 312738 h 435"/>
              <a:gd name="T4" fmla="*/ 2409825 w 1618"/>
              <a:gd name="T5" fmla="*/ 342900 h 435"/>
              <a:gd name="T6" fmla="*/ 2278063 w 1618"/>
              <a:gd name="T7" fmla="*/ 414338 h 435"/>
              <a:gd name="T8" fmla="*/ 2133600 w 1618"/>
              <a:gd name="T9" fmla="*/ 473075 h 435"/>
              <a:gd name="T10" fmla="*/ 2074863 w 1618"/>
              <a:gd name="T11" fmla="*/ 487363 h 435"/>
              <a:gd name="T12" fmla="*/ 1973263 w 1618"/>
              <a:gd name="T13" fmla="*/ 546100 h 435"/>
              <a:gd name="T14" fmla="*/ 1524000 w 1618"/>
              <a:gd name="T15" fmla="*/ 690563 h 435"/>
              <a:gd name="T16" fmla="*/ 1377950 w 1618"/>
              <a:gd name="T17" fmla="*/ 661988 h 435"/>
              <a:gd name="T18" fmla="*/ 1174750 w 1618"/>
              <a:gd name="T19" fmla="*/ 501650 h 435"/>
              <a:gd name="T20" fmla="*/ 957263 w 1618"/>
              <a:gd name="T21" fmla="*/ 284163 h 435"/>
              <a:gd name="T22" fmla="*/ 841375 w 1618"/>
              <a:gd name="T23" fmla="*/ 109538 h 435"/>
              <a:gd name="T24" fmla="*/ 276225 w 1618"/>
              <a:gd name="T25" fmla="*/ 52388 h 435"/>
              <a:gd name="T26" fmla="*/ 0 w 1618"/>
              <a:gd name="T27" fmla="*/ 66675 h 4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8"/>
              <a:gd name="T43" fmla="*/ 0 h 435"/>
              <a:gd name="T44" fmla="*/ 1618 w 1618"/>
              <a:gd name="T45" fmla="*/ 435 h 4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8" h="435">
                <a:moveTo>
                  <a:pt x="1618" y="179"/>
                </a:moveTo>
                <a:cubicBezTo>
                  <a:pt x="1614" y="180"/>
                  <a:pt x="1545" y="193"/>
                  <a:pt x="1536" y="197"/>
                </a:cubicBezTo>
                <a:cubicBezTo>
                  <a:pt x="1528" y="201"/>
                  <a:pt x="1525" y="211"/>
                  <a:pt x="1518" y="216"/>
                </a:cubicBezTo>
                <a:cubicBezTo>
                  <a:pt x="1469" y="253"/>
                  <a:pt x="1477" y="247"/>
                  <a:pt x="1435" y="261"/>
                </a:cubicBezTo>
                <a:cubicBezTo>
                  <a:pt x="1400" y="298"/>
                  <a:pt x="1425" y="278"/>
                  <a:pt x="1344" y="298"/>
                </a:cubicBezTo>
                <a:cubicBezTo>
                  <a:pt x="1332" y="301"/>
                  <a:pt x="1307" y="307"/>
                  <a:pt x="1307" y="307"/>
                </a:cubicBezTo>
                <a:cubicBezTo>
                  <a:pt x="1285" y="318"/>
                  <a:pt x="1266" y="334"/>
                  <a:pt x="1243" y="344"/>
                </a:cubicBezTo>
                <a:cubicBezTo>
                  <a:pt x="1153" y="384"/>
                  <a:pt x="1053" y="404"/>
                  <a:pt x="960" y="435"/>
                </a:cubicBezTo>
                <a:cubicBezTo>
                  <a:pt x="929" y="429"/>
                  <a:pt x="897" y="428"/>
                  <a:pt x="868" y="417"/>
                </a:cubicBezTo>
                <a:cubicBezTo>
                  <a:pt x="833" y="404"/>
                  <a:pt x="762" y="345"/>
                  <a:pt x="740" y="316"/>
                </a:cubicBezTo>
                <a:cubicBezTo>
                  <a:pt x="689" y="250"/>
                  <a:pt x="680" y="216"/>
                  <a:pt x="603" y="179"/>
                </a:cubicBezTo>
                <a:cubicBezTo>
                  <a:pt x="601" y="175"/>
                  <a:pt x="560" y="73"/>
                  <a:pt x="530" y="69"/>
                </a:cubicBezTo>
                <a:cubicBezTo>
                  <a:pt x="412" y="52"/>
                  <a:pt x="174" y="33"/>
                  <a:pt x="174" y="33"/>
                </a:cubicBezTo>
                <a:cubicBezTo>
                  <a:pt x="126" y="0"/>
                  <a:pt x="42" y="0"/>
                  <a:pt x="0" y="42"/>
                </a:cubicBezTo>
              </a:path>
            </a:pathLst>
          </a:custGeom>
          <a:noFill/>
          <a:ln w="57150">
            <a:solidFill>
              <a:srgbClr val="FFFF00"/>
            </a:solidFill>
            <a:round/>
            <a:headEnd/>
            <a:tailEnd/>
          </a:ln>
        </p:spPr>
        <p:txBody>
          <a:bodyPr/>
          <a:lstStyle/>
          <a:p>
            <a:endParaRPr lang="vi-VN"/>
          </a:p>
        </p:txBody>
      </p:sp>
      <p:sp>
        <p:nvSpPr>
          <p:cNvPr id="24582" name="Freeform 6"/>
          <p:cNvSpPr>
            <a:spLocks/>
          </p:cNvSpPr>
          <p:nvPr/>
        </p:nvSpPr>
        <p:spPr bwMode="auto">
          <a:xfrm>
            <a:off x="4114800" y="3657600"/>
            <a:ext cx="579438" cy="276225"/>
          </a:xfrm>
          <a:custGeom>
            <a:avLst/>
            <a:gdLst>
              <a:gd name="T0" fmla="*/ 579438 w 365"/>
              <a:gd name="T1" fmla="*/ 233363 h 174"/>
              <a:gd name="T2" fmla="*/ 333375 w 365"/>
              <a:gd name="T3" fmla="*/ 276225 h 174"/>
              <a:gd name="T4" fmla="*/ 42863 w 365"/>
              <a:gd name="T5" fmla="*/ 188913 h 174"/>
              <a:gd name="T6" fmla="*/ 28575 w 365"/>
              <a:gd name="T7" fmla="*/ 0 h 174"/>
              <a:gd name="T8" fmla="*/ 0 60000 65536"/>
              <a:gd name="T9" fmla="*/ 0 60000 65536"/>
              <a:gd name="T10" fmla="*/ 0 60000 65536"/>
              <a:gd name="T11" fmla="*/ 0 60000 65536"/>
              <a:gd name="T12" fmla="*/ 0 w 365"/>
              <a:gd name="T13" fmla="*/ 0 h 174"/>
              <a:gd name="T14" fmla="*/ 365 w 365"/>
              <a:gd name="T15" fmla="*/ 174 h 174"/>
            </a:gdLst>
            <a:ahLst/>
            <a:cxnLst>
              <a:cxn ang="T8">
                <a:pos x="T0" y="T1"/>
              </a:cxn>
              <a:cxn ang="T9">
                <a:pos x="T2" y="T3"/>
              </a:cxn>
              <a:cxn ang="T10">
                <a:pos x="T4" y="T5"/>
              </a:cxn>
              <a:cxn ang="T11">
                <a:pos x="T6" y="T7"/>
              </a:cxn>
            </a:cxnLst>
            <a:rect l="T12" t="T13" r="T14" b="T15"/>
            <a:pathLst>
              <a:path w="365" h="174">
                <a:moveTo>
                  <a:pt x="365" y="147"/>
                </a:moveTo>
                <a:cubicBezTo>
                  <a:pt x="315" y="164"/>
                  <a:pt x="262" y="164"/>
                  <a:pt x="210" y="174"/>
                </a:cubicBezTo>
                <a:cubicBezTo>
                  <a:pt x="141" y="155"/>
                  <a:pt x="100" y="134"/>
                  <a:pt x="27" y="119"/>
                </a:cubicBezTo>
                <a:cubicBezTo>
                  <a:pt x="0" y="79"/>
                  <a:pt x="18" y="51"/>
                  <a:pt x="18" y="0"/>
                </a:cubicBezTo>
              </a:path>
            </a:pathLst>
          </a:custGeom>
          <a:noFill/>
          <a:ln w="57150">
            <a:solidFill>
              <a:srgbClr val="FFFF00"/>
            </a:solidFill>
            <a:round/>
            <a:headEnd/>
            <a:tailEnd/>
          </a:ln>
        </p:spPr>
        <p:txBody>
          <a:bodyPr/>
          <a:lstStyle/>
          <a:p>
            <a:endParaRPr lang="vi-VN"/>
          </a:p>
        </p:txBody>
      </p:sp>
      <p:sp>
        <p:nvSpPr>
          <p:cNvPr id="24583" name="Freeform 7"/>
          <p:cNvSpPr>
            <a:spLocks/>
          </p:cNvSpPr>
          <p:nvPr/>
        </p:nvSpPr>
        <p:spPr bwMode="auto">
          <a:xfrm>
            <a:off x="4114800" y="3200400"/>
            <a:ext cx="130175" cy="377825"/>
          </a:xfrm>
          <a:custGeom>
            <a:avLst/>
            <a:gdLst>
              <a:gd name="T0" fmla="*/ 0 w 82"/>
              <a:gd name="T1" fmla="*/ 377825 h 238"/>
              <a:gd name="T2" fmla="*/ 42863 w 82"/>
              <a:gd name="T3" fmla="*/ 231775 h 238"/>
              <a:gd name="T4" fmla="*/ 101600 w 82"/>
              <a:gd name="T5" fmla="*/ 144463 h 238"/>
              <a:gd name="T6" fmla="*/ 130175 w 82"/>
              <a:gd name="T7" fmla="*/ 0 h 238"/>
              <a:gd name="T8" fmla="*/ 0 60000 65536"/>
              <a:gd name="T9" fmla="*/ 0 60000 65536"/>
              <a:gd name="T10" fmla="*/ 0 60000 65536"/>
              <a:gd name="T11" fmla="*/ 0 60000 65536"/>
              <a:gd name="T12" fmla="*/ 0 w 82"/>
              <a:gd name="T13" fmla="*/ 0 h 238"/>
              <a:gd name="T14" fmla="*/ 82 w 82"/>
              <a:gd name="T15" fmla="*/ 238 h 238"/>
            </a:gdLst>
            <a:ahLst/>
            <a:cxnLst>
              <a:cxn ang="T8">
                <a:pos x="T0" y="T1"/>
              </a:cxn>
              <a:cxn ang="T9">
                <a:pos x="T2" y="T3"/>
              </a:cxn>
              <a:cxn ang="T10">
                <a:pos x="T4" y="T5"/>
              </a:cxn>
              <a:cxn ang="T11">
                <a:pos x="T6" y="T7"/>
              </a:cxn>
            </a:cxnLst>
            <a:rect l="T12" t="T13" r="T14" b="T15"/>
            <a:pathLst>
              <a:path w="82" h="238">
                <a:moveTo>
                  <a:pt x="0" y="238"/>
                </a:moveTo>
                <a:cubicBezTo>
                  <a:pt x="9" y="209"/>
                  <a:pt x="12" y="173"/>
                  <a:pt x="27" y="146"/>
                </a:cubicBezTo>
                <a:cubicBezTo>
                  <a:pt x="38" y="127"/>
                  <a:pt x="64" y="91"/>
                  <a:pt x="64" y="91"/>
                </a:cubicBezTo>
                <a:cubicBezTo>
                  <a:pt x="74" y="61"/>
                  <a:pt x="82" y="32"/>
                  <a:pt x="82" y="0"/>
                </a:cubicBezTo>
              </a:path>
            </a:pathLst>
          </a:custGeom>
          <a:noFill/>
          <a:ln w="57150">
            <a:solidFill>
              <a:srgbClr val="FFFF00"/>
            </a:solidFill>
            <a:round/>
            <a:headEnd/>
            <a:tailEnd/>
          </a:ln>
        </p:spPr>
        <p:txBody>
          <a:bodyPr/>
          <a:lstStyle/>
          <a:p>
            <a:endParaRPr lang="vi-VN"/>
          </a:p>
        </p:txBody>
      </p:sp>
      <p:sp>
        <p:nvSpPr>
          <p:cNvPr id="24584" name="Freeform 8"/>
          <p:cNvSpPr>
            <a:spLocks/>
          </p:cNvSpPr>
          <p:nvPr/>
        </p:nvSpPr>
        <p:spPr bwMode="auto">
          <a:xfrm>
            <a:off x="4572000" y="1981200"/>
            <a:ext cx="152400" cy="685800"/>
          </a:xfrm>
          <a:custGeom>
            <a:avLst/>
            <a:gdLst>
              <a:gd name="T0" fmla="*/ 0 w 137"/>
              <a:gd name="T1" fmla="*/ 685800 h 384"/>
              <a:gd name="T2" fmla="*/ 51171 w 137"/>
              <a:gd name="T3" fmla="*/ 521494 h 384"/>
              <a:gd name="T4" fmla="*/ 112353 w 137"/>
              <a:gd name="T5" fmla="*/ 375047 h 384"/>
              <a:gd name="T6" fmla="*/ 152400 w 137"/>
              <a:gd name="T7" fmla="*/ 0 h 384"/>
              <a:gd name="T8" fmla="*/ 0 60000 65536"/>
              <a:gd name="T9" fmla="*/ 0 60000 65536"/>
              <a:gd name="T10" fmla="*/ 0 60000 65536"/>
              <a:gd name="T11" fmla="*/ 0 60000 65536"/>
              <a:gd name="T12" fmla="*/ 0 w 137"/>
              <a:gd name="T13" fmla="*/ 0 h 384"/>
              <a:gd name="T14" fmla="*/ 137 w 137"/>
              <a:gd name="T15" fmla="*/ 384 h 384"/>
            </a:gdLst>
            <a:ahLst/>
            <a:cxnLst>
              <a:cxn ang="T8">
                <a:pos x="T0" y="T1"/>
              </a:cxn>
              <a:cxn ang="T9">
                <a:pos x="T2" y="T3"/>
              </a:cxn>
              <a:cxn ang="T10">
                <a:pos x="T4" y="T5"/>
              </a:cxn>
              <a:cxn ang="T11">
                <a:pos x="T6" y="T7"/>
              </a:cxn>
            </a:cxnLst>
            <a:rect l="T12" t="T13" r="T14" b="T15"/>
            <a:pathLst>
              <a:path w="137" h="384">
                <a:moveTo>
                  <a:pt x="0" y="384"/>
                </a:moveTo>
                <a:cubicBezTo>
                  <a:pt x="10" y="343"/>
                  <a:pt x="24" y="325"/>
                  <a:pt x="46" y="292"/>
                </a:cubicBezTo>
                <a:cubicBezTo>
                  <a:pt x="66" y="262"/>
                  <a:pt x="74" y="235"/>
                  <a:pt x="101" y="210"/>
                </a:cubicBezTo>
                <a:cubicBezTo>
                  <a:pt x="133" y="114"/>
                  <a:pt x="137" y="107"/>
                  <a:pt x="137" y="0"/>
                </a:cubicBezTo>
              </a:path>
            </a:pathLst>
          </a:custGeom>
          <a:noFill/>
          <a:ln w="57150">
            <a:solidFill>
              <a:srgbClr val="FFFF00"/>
            </a:solidFill>
            <a:round/>
            <a:headEnd/>
            <a:tailEnd/>
          </a:ln>
        </p:spPr>
        <p:txBody>
          <a:bodyPr/>
          <a:lstStyle/>
          <a:p>
            <a:endParaRPr lang="vi-VN"/>
          </a:p>
        </p:txBody>
      </p:sp>
      <p:sp>
        <p:nvSpPr>
          <p:cNvPr id="24585" name="Freeform 9"/>
          <p:cNvSpPr>
            <a:spLocks/>
          </p:cNvSpPr>
          <p:nvPr/>
        </p:nvSpPr>
        <p:spPr bwMode="auto">
          <a:xfrm>
            <a:off x="4191000" y="2514600"/>
            <a:ext cx="381000" cy="762000"/>
          </a:xfrm>
          <a:custGeom>
            <a:avLst/>
            <a:gdLst>
              <a:gd name="T0" fmla="*/ 10093 w 151"/>
              <a:gd name="T1" fmla="*/ 762000 h 173"/>
              <a:gd name="T2" fmla="*/ 194285 w 151"/>
              <a:gd name="T3" fmla="*/ 603434 h 173"/>
              <a:gd name="T4" fmla="*/ 333060 w 151"/>
              <a:gd name="T5" fmla="*/ 361179 h 173"/>
              <a:gd name="T6" fmla="*/ 381000 w 151"/>
              <a:gd name="T7" fmla="*/ 0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4" y="173"/>
                </a:moveTo>
                <a:cubicBezTo>
                  <a:pt x="44" y="136"/>
                  <a:pt x="0" y="172"/>
                  <a:pt x="77" y="137"/>
                </a:cubicBezTo>
                <a:cubicBezTo>
                  <a:pt x="107" y="123"/>
                  <a:pt x="112" y="109"/>
                  <a:pt x="132" y="82"/>
                </a:cubicBezTo>
                <a:cubicBezTo>
                  <a:pt x="141" y="53"/>
                  <a:pt x="151" y="31"/>
                  <a:pt x="151" y="0"/>
                </a:cubicBezTo>
              </a:path>
            </a:pathLst>
          </a:custGeom>
          <a:noFill/>
          <a:ln w="57150">
            <a:solidFill>
              <a:srgbClr val="FFFF00"/>
            </a:solidFill>
            <a:round/>
            <a:headEnd/>
            <a:tailEnd/>
          </a:ln>
        </p:spPr>
        <p:txBody>
          <a:bodyPr/>
          <a:lstStyle/>
          <a:p>
            <a:endParaRPr lang="vi-VN"/>
          </a:p>
        </p:txBody>
      </p:sp>
      <p:sp>
        <p:nvSpPr>
          <p:cNvPr id="24586" name="Freeform 10"/>
          <p:cNvSpPr>
            <a:spLocks/>
          </p:cNvSpPr>
          <p:nvPr/>
        </p:nvSpPr>
        <p:spPr bwMode="auto">
          <a:xfrm>
            <a:off x="4800600" y="1676400"/>
            <a:ext cx="130175" cy="290513"/>
          </a:xfrm>
          <a:custGeom>
            <a:avLst/>
            <a:gdLst>
              <a:gd name="T0" fmla="*/ 0 w 82"/>
              <a:gd name="T1" fmla="*/ 290513 h 183"/>
              <a:gd name="T2" fmla="*/ 42863 w 82"/>
              <a:gd name="T3" fmla="*/ 146050 h 183"/>
              <a:gd name="T4" fmla="*/ 130175 w 82"/>
              <a:gd name="T5" fmla="*/ 0 h 183"/>
              <a:gd name="T6" fmla="*/ 0 60000 65536"/>
              <a:gd name="T7" fmla="*/ 0 60000 65536"/>
              <a:gd name="T8" fmla="*/ 0 60000 65536"/>
              <a:gd name="T9" fmla="*/ 0 w 82"/>
              <a:gd name="T10" fmla="*/ 0 h 183"/>
              <a:gd name="T11" fmla="*/ 82 w 82"/>
              <a:gd name="T12" fmla="*/ 183 h 183"/>
            </a:gdLst>
            <a:ahLst/>
            <a:cxnLst>
              <a:cxn ang="T6">
                <a:pos x="T0" y="T1"/>
              </a:cxn>
              <a:cxn ang="T7">
                <a:pos x="T2" y="T3"/>
              </a:cxn>
              <a:cxn ang="T8">
                <a:pos x="T4" y="T5"/>
              </a:cxn>
            </a:cxnLst>
            <a:rect l="T9" t="T10" r="T11" b="T12"/>
            <a:pathLst>
              <a:path w="82" h="183">
                <a:moveTo>
                  <a:pt x="0" y="183"/>
                </a:moveTo>
                <a:cubicBezTo>
                  <a:pt x="7" y="139"/>
                  <a:pt x="4" y="127"/>
                  <a:pt x="27" y="92"/>
                </a:cubicBezTo>
                <a:cubicBezTo>
                  <a:pt x="48" y="61"/>
                  <a:pt x="82" y="41"/>
                  <a:pt x="82" y="0"/>
                </a:cubicBezTo>
              </a:path>
            </a:pathLst>
          </a:custGeom>
          <a:noFill/>
          <a:ln w="57150">
            <a:solidFill>
              <a:srgbClr val="FFFF00"/>
            </a:solidFill>
            <a:round/>
            <a:headEnd/>
            <a:tailEnd/>
          </a:ln>
        </p:spPr>
        <p:txBody>
          <a:bodyPr/>
          <a:lstStyle/>
          <a:p>
            <a:endParaRPr lang="vi-VN"/>
          </a:p>
        </p:txBody>
      </p:sp>
      <p:sp>
        <p:nvSpPr>
          <p:cNvPr id="24587" name="Freeform 11"/>
          <p:cNvSpPr>
            <a:spLocks/>
          </p:cNvSpPr>
          <p:nvPr/>
        </p:nvSpPr>
        <p:spPr bwMode="auto">
          <a:xfrm>
            <a:off x="4953000" y="1143000"/>
            <a:ext cx="1312863" cy="609600"/>
          </a:xfrm>
          <a:custGeom>
            <a:avLst/>
            <a:gdLst>
              <a:gd name="T0" fmla="*/ 0 w 923"/>
              <a:gd name="T1" fmla="*/ 609600 h 367"/>
              <a:gd name="T2" fmla="*/ 142239 w 923"/>
              <a:gd name="T3" fmla="*/ 426886 h 367"/>
              <a:gd name="T4" fmla="*/ 273098 w 923"/>
              <a:gd name="T5" fmla="*/ 396987 h 367"/>
              <a:gd name="T6" fmla="*/ 506370 w 923"/>
              <a:gd name="T7" fmla="*/ 305631 h 367"/>
              <a:gd name="T8" fmla="*/ 688435 w 923"/>
              <a:gd name="T9" fmla="*/ 214274 h 367"/>
              <a:gd name="T10" fmla="*/ 753865 w 923"/>
              <a:gd name="T11" fmla="*/ 152815 h 367"/>
              <a:gd name="T12" fmla="*/ 1092393 w 923"/>
              <a:gd name="T13" fmla="*/ 61458 h 367"/>
              <a:gd name="T14" fmla="*/ 1312863 w 923"/>
              <a:gd name="T15" fmla="*/ 1661 h 367"/>
              <a:gd name="T16" fmla="*/ 0 60000 65536"/>
              <a:gd name="T17" fmla="*/ 0 60000 65536"/>
              <a:gd name="T18" fmla="*/ 0 60000 65536"/>
              <a:gd name="T19" fmla="*/ 0 60000 65536"/>
              <a:gd name="T20" fmla="*/ 0 60000 65536"/>
              <a:gd name="T21" fmla="*/ 0 60000 65536"/>
              <a:gd name="T22" fmla="*/ 0 60000 65536"/>
              <a:gd name="T23" fmla="*/ 0 60000 65536"/>
              <a:gd name="T24" fmla="*/ 0 w 923"/>
              <a:gd name="T25" fmla="*/ 0 h 367"/>
              <a:gd name="T26" fmla="*/ 923 w 923"/>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3" h="367">
                <a:moveTo>
                  <a:pt x="0" y="367"/>
                </a:moveTo>
                <a:cubicBezTo>
                  <a:pt x="32" y="334"/>
                  <a:pt x="50" y="272"/>
                  <a:pt x="100" y="257"/>
                </a:cubicBezTo>
                <a:cubicBezTo>
                  <a:pt x="130" y="248"/>
                  <a:pt x="161" y="245"/>
                  <a:pt x="192" y="239"/>
                </a:cubicBezTo>
                <a:cubicBezTo>
                  <a:pt x="259" y="204"/>
                  <a:pt x="268" y="200"/>
                  <a:pt x="356" y="184"/>
                </a:cubicBezTo>
                <a:cubicBezTo>
                  <a:pt x="399" y="155"/>
                  <a:pt x="433" y="143"/>
                  <a:pt x="484" y="129"/>
                </a:cubicBezTo>
                <a:cubicBezTo>
                  <a:pt x="501" y="118"/>
                  <a:pt x="512" y="99"/>
                  <a:pt x="530" y="92"/>
                </a:cubicBezTo>
                <a:cubicBezTo>
                  <a:pt x="601" y="66"/>
                  <a:pt x="694" y="51"/>
                  <a:pt x="768" y="37"/>
                </a:cubicBezTo>
                <a:cubicBezTo>
                  <a:pt x="824" y="0"/>
                  <a:pt x="853" y="1"/>
                  <a:pt x="923" y="1"/>
                </a:cubicBezTo>
              </a:path>
            </a:pathLst>
          </a:custGeom>
          <a:noFill/>
          <a:ln w="57150">
            <a:solidFill>
              <a:srgbClr val="FFFF00"/>
            </a:solidFill>
            <a:round/>
            <a:headEnd/>
            <a:tailEnd/>
          </a:ln>
        </p:spPr>
        <p:txBody>
          <a:bodyPr/>
          <a:lstStyle/>
          <a:p>
            <a:endParaRPr lang="vi-VN"/>
          </a:p>
        </p:txBody>
      </p:sp>
      <p:sp>
        <p:nvSpPr>
          <p:cNvPr id="24588" name="Freeform 12"/>
          <p:cNvSpPr>
            <a:spLocks/>
          </p:cNvSpPr>
          <p:nvPr/>
        </p:nvSpPr>
        <p:spPr bwMode="auto">
          <a:xfrm>
            <a:off x="6400800" y="838200"/>
            <a:ext cx="685800" cy="304800"/>
          </a:xfrm>
          <a:custGeom>
            <a:avLst/>
            <a:gdLst>
              <a:gd name="T0" fmla="*/ 0 w 301"/>
              <a:gd name="T1" fmla="*/ 304800 h 91"/>
              <a:gd name="T2" fmla="*/ 624283 w 301"/>
              <a:gd name="T3" fmla="*/ 60290 h 91"/>
              <a:gd name="T4" fmla="*/ 685800 w 301"/>
              <a:gd name="T5" fmla="*/ 0 h 91"/>
              <a:gd name="T6" fmla="*/ 0 60000 65536"/>
              <a:gd name="T7" fmla="*/ 0 60000 65536"/>
              <a:gd name="T8" fmla="*/ 0 60000 65536"/>
              <a:gd name="T9" fmla="*/ 0 w 301"/>
              <a:gd name="T10" fmla="*/ 0 h 91"/>
              <a:gd name="T11" fmla="*/ 301 w 301"/>
              <a:gd name="T12" fmla="*/ 91 h 91"/>
            </a:gdLst>
            <a:ahLst/>
            <a:cxnLst>
              <a:cxn ang="T6">
                <a:pos x="T0" y="T1"/>
              </a:cxn>
              <a:cxn ang="T7">
                <a:pos x="T2" y="T3"/>
              </a:cxn>
              <a:cxn ang="T8">
                <a:pos x="T4" y="T5"/>
              </a:cxn>
            </a:cxnLst>
            <a:rect l="T9" t="T10" r="T11" b="T12"/>
            <a:pathLst>
              <a:path w="301" h="91">
                <a:moveTo>
                  <a:pt x="0" y="91"/>
                </a:moveTo>
                <a:cubicBezTo>
                  <a:pt x="131" y="26"/>
                  <a:pt x="77" y="40"/>
                  <a:pt x="274" y="18"/>
                </a:cubicBezTo>
                <a:cubicBezTo>
                  <a:pt x="283" y="12"/>
                  <a:pt x="301" y="0"/>
                  <a:pt x="301" y="0"/>
                </a:cubicBezTo>
              </a:path>
            </a:pathLst>
          </a:custGeom>
          <a:noFill/>
          <a:ln w="57150">
            <a:solidFill>
              <a:srgbClr val="FFFF00"/>
            </a:solidFill>
            <a:round/>
            <a:headEnd/>
            <a:tailEnd/>
          </a:ln>
        </p:spPr>
        <p:txBody>
          <a:bodyPr/>
          <a:lstStyle/>
          <a:p>
            <a:endParaRPr lang="vi-VN"/>
          </a:p>
        </p:txBody>
      </p:sp>
      <p:sp>
        <p:nvSpPr>
          <p:cNvPr id="24589" name="Freeform 13"/>
          <p:cNvSpPr>
            <a:spLocks/>
          </p:cNvSpPr>
          <p:nvPr/>
        </p:nvSpPr>
        <p:spPr bwMode="auto">
          <a:xfrm>
            <a:off x="7086600" y="762000"/>
            <a:ext cx="798513" cy="115888"/>
          </a:xfrm>
          <a:custGeom>
            <a:avLst/>
            <a:gdLst>
              <a:gd name="T0" fmla="*/ 0 w 503"/>
              <a:gd name="T1" fmla="*/ 115888 h 73"/>
              <a:gd name="T2" fmla="*/ 203200 w 503"/>
              <a:gd name="T3" fmla="*/ 87313 h 73"/>
              <a:gd name="T4" fmla="*/ 276225 w 503"/>
              <a:gd name="T5" fmla="*/ 28575 h 73"/>
              <a:gd name="T6" fmla="*/ 609600 w 503"/>
              <a:gd name="T7" fmla="*/ 0 h 73"/>
              <a:gd name="T8" fmla="*/ 798513 w 503"/>
              <a:gd name="T9" fmla="*/ 14288 h 73"/>
              <a:gd name="T10" fmla="*/ 0 60000 65536"/>
              <a:gd name="T11" fmla="*/ 0 60000 65536"/>
              <a:gd name="T12" fmla="*/ 0 60000 65536"/>
              <a:gd name="T13" fmla="*/ 0 60000 65536"/>
              <a:gd name="T14" fmla="*/ 0 60000 65536"/>
              <a:gd name="T15" fmla="*/ 0 w 503"/>
              <a:gd name="T16" fmla="*/ 0 h 73"/>
              <a:gd name="T17" fmla="*/ 503 w 503"/>
              <a:gd name="T18" fmla="*/ 73 h 73"/>
            </a:gdLst>
            <a:ahLst/>
            <a:cxnLst>
              <a:cxn ang="T10">
                <a:pos x="T0" y="T1"/>
              </a:cxn>
              <a:cxn ang="T11">
                <a:pos x="T2" y="T3"/>
              </a:cxn>
              <a:cxn ang="T12">
                <a:pos x="T4" y="T5"/>
              </a:cxn>
              <a:cxn ang="T13">
                <a:pos x="T6" y="T7"/>
              </a:cxn>
              <a:cxn ang="T14">
                <a:pos x="T8" y="T9"/>
              </a:cxn>
            </a:cxnLst>
            <a:rect l="T15" t="T16" r="T17" b="T18"/>
            <a:pathLst>
              <a:path w="503" h="73">
                <a:moveTo>
                  <a:pt x="0" y="73"/>
                </a:moveTo>
                <a:cubicBezTo>
                  <a:pt x="43" y="67"/>
                  <a:pt x="86" y="65"/>
                  <a:pt x="128" y="55"/>
                </a:cubicBezTo>
                <a:cubicBezTo>
                  <a:pt x="147" y="51"/>
                  <a:pt x="155" y="21"/>
                  <a:pt x="174" y="18"/>
                </a:cubicBezTo>
                <a:cubicBezTo>
                  <a:pt x="243" y="7"/>
                  <a:pt x="314" y="6"/>
                  <a:pt x="384" y="0"/>
                </a:cubicBezTo>
                <a:cubicBezTo>
                  <a:pt x="497" y="9"/>
                  <a:pt x="457" y="9"/>
                  <a:pt x="503" y="9"/>
                </a:cubicBezTo>
              </a:path>
            </a:pathLst>
          </a:custGeom>
          <a:noFill/>
          <a:ln w="57150">
            <a:solidFill>
              <a:srgbClr val="FFFF00"/>
            </a:solidFill>
            <a:round/>
            <a:headEnd/>
            <a:tailEnd/>
          </a:ln>
        </p:spPr>
        <p:txBody>
          <a:bodyPr/>
          <a:lstStyle/>
          <a:p>
            <a:endParaRPr lang="vi-VN"/>
          </a:p>
        </p:txBody>
      </p:sp>
      <p:sp>
        <p:nvSpPr>
          <p:cNvPr id="24590" name="Freeform 14"/>
          <p:cNvSpPr>
            <a:spLocks/>
          </p:cNvSpPr>
          <p:nvPr/>
        </p:nvSpPr>
        <p:spPr bwMode="auto">
          <a:xfrm>
            <a:off x="7893050" y="882650"/>
            <a:ext cx="73025" cy="71438"/>
          </a:xfrm>
          <a:custGeom>
            <a:avLst/>
            <a:gdLst>
              <a:gd name="T0" fmla="*/ 0 w 46"/>
              <a:gd name="T1" fmla="*/ 0 h 45"/>
              <a:gd name="T2" fmla="*/ 44450 w 46"/>
              <a:gd name="T3" fmla="*/ 28575 h 45"/>
              <a:gd name="T4" fmla="*/ 73025 w 46"/>
              <a:gd name="T5" fmla="*/ 71438 h 45"/>
              <a:gd name="T6" fmla="*/ 0 60000 65536"/>
              <a:gd name="T7" fmla="*/ 0 60000 65536"/>
              <a:gd name="T8" fmla="*/ 0 60000 65536"/>
              <a:gd name="T9" fmla="*/ 0 w 46"/>
              <a:gd name="T10" fmla="*/ 0 h 45"/>
              <a:gd name="T11" fmla="*/ 46 w 46"/>
              <a:gd name="T12" fmla="*/ 45 h 45"/>
            </a:gdLst>
            <a:ahLst/>
            <a:cxnLst>
              <a:cxn ang="T6">
                <a:pos x="T0" y="T1"/>
              </a:cxn>
              <a:cxn ang="T7">
                <a:pos x="T2" y="T3"/>
              </a:cxn>
              <a:cxn ang="T8">
                <a:pos x="T4" y="T5"/>
              </a:cxn>
            </a:cxnLst>
            <a:rect l="T9" t="T10" r="T11" b="T12"/>
            <a:pathLst>
              <a:path w="46" h="45">
                <a:moveTo>
                  <a:pt x="0" y="0"/>
                </a:moveTo>
                <a:cubicBezTo>
                  <a:pt x="9" y="6"/>
                  <a:pt x="20" y="10"/>
                  <a:pt x="28" y="18"/>
                </a:cubicBezTo>
                <a:cubicBezTo>
                  <a:pt x="36" y="26"/>
                  <a:pt x="46" y="45"/>
                  <a:pt x="46" y="45"/>
                </a:cubicBezTo>
              </a:path>
            </a:pathLst>
          </a:custGeom>
          <a:noFill/>
          <a:ln w="9525">
            <a:solidFill>
              <a:schemeClr val="tx1"/>
            </a:solidFill>
            <a:round/>
            <a:headEnd/>
            <a:tailEnd/>
          </a:ln>
        </p:spPr>
        <p:txBody>
          <a:bodyPr/>
          <a:lstStyle/>
          <a:p>
            <a:endParaRPr lang="vi-VN"/>
          </a:p>
        </p:txBody>
      </p:sp>
      <p:sp>
        <p:nvSpPr>
          <p:cNvPr id="24591" name="Freeform 15"/>
          <p:cNvSpPr>
            <a:spLocks/>
          </p:cNvSpPr>
          <p:nvPr/>
        </p:nvSpPr>
        <p:spPr bwMode="auto">
          <a:xfrm>
            <a:off x="8008938" y="969963"/>
            <a:ext cx="87312" cy="101600"/>
          </a:xfrm>
          <a:custGeom>
            <a:avLst/>
            <a:gdLst>
              <a:gd name="T0" fmla="*/ 1587 w 55"/>
              <a:gd name="T1" fmla="*/ 0 h 64"/>
              <a:gd name="T2" fmla="*/ 58737 w 55"/>
              <a:gd name="T3" fmla="*/ 71438 h 64"/>
              <a:gd name="T4" fmla="*/ 87312 w 55"/>
              <a:gd name="T5" fmla="*/ 101600 h 64"/>
              <a:gd name="T6" fmla="*/ 0 60000 65536"/>
              <a:gd name="T7" fmla="*/ 0 60000 65536"/>
              <a:gd name="T8" fmla="*/ 0 60000 65536"/>
              <a:gd name="T9" fmla="*/ 0 w 55"/>
              <a:gd name="T10" fmla="*/ 0 h 64"/>
              <a:gd name="T11" fmla="*/ 55 w 55"/>
              <a:gd name="T12" fmla="*/ 64 h 64"/>
            </a:gdLst>
            <a:ahLst/>
            <a:cxnLst>
              <a:cxn ang="T6">
                <a:pos x="T0" y="T1"/>
              </a:cxn>
              <a:cxn ang="T7">
                <a:pos x="T2" y="T3"/>
              </a:cxn>
              <a:cxn ang="T8">
                <a:pos x="T4" y="T5"/>
              </a:cxn>
            </a:cxnLst>
            <a:rect l="T9" t="T10" r="T11" b="T12"/>
            <a:pathLst>
              <a:path w="55" h="64">
                <a:moveTo>
                  <a:pt x="1" y="0"/>
                </a:moveTo>
                <a:cubicBezTo>
                  <a:pt x="16" y="44"/>
                  <a:pt x="0" y="14"/>
                  <a:pt x="37" y="45"/>
                </a:cubicBezTo>
                <a:cubicBezTo>
                  <a:pt x="44" y="51"/>
                  <a:pt x="55" y="64"/>
                  <a:pt x="55" y="64"/>
                </a:cubicBezTo>
              </a:path>
            </a:pathLst>
          </a:custGeom>
          <a:noFill/>
          <a:ln w="57150">
            <a:solidFill>
              <a:srgbClr val="FFFF00"/>
            </a:solidFill>
            <a:round/>
            <a:headEnd/>
            <a:tailEnd/>
          </a:ln>
        </p:spPr>
        <p:txBody>
          <a:bodyPr/>
          <a:lstStyle/>
          <a:p>
            <a:endParaRPr lang="vi-VN"/>
          </a:p>
        </p:txBody>
      </p:sp>
      <p:sp>
        <p:nvSpPr>
          <p:cNvPr id="24592" name="Freeform 16"/>
          <p:cNvSpPr>
            <a:spLocks/>
          </p:cNvSpPr>
          <p:nvPr/>
        </p:nvSpPr>
        <p:spPr bwMode="auto">
          <a:xfrm>
            <a:off x="8154988" y="1085850"/>
            <a:ext cx="73025" cy="130175"/>
          </a:xfrm>
          <a:custGeom>
            <a:avLst/>
            <a:gdLst>
              <a:gd name="T0" fmla="*/ 0 w 46"/>
              <a:gd name="T1" fmla="*/ 0 h 82"/>
              <a:gd name="T2" fmla="*/ 14288 w 46"/>
              <a:gd name="T3" fmla="*/ 42863 h 82"/>
              <a:gd name="T4" fmla="*/ 58738 w 46"/>
              <a:gd name="T5" fmla="*/ 71438 h 82"/>
              <a:gd name="T6" fmla="*/ 73025 w 46"/>
              <a:gd name="T7" fmla="*/ 130175 h 82"/>
              <a:gd name="T8" fmla="*/ 0 60000 65536"/>
              <a:gd name="T9" fmla="*/ 0 60000 65536"/>
              <a:gd name="T10" fmla="*/ 0 60000 65536"/>
              <a:gd name="T11" fmla="*/ 0 60000 65536"/>
              <a:gd name="T12" fmla="*/ 0 w 46"/>
              <a:gd name="T13" fmla="*/ 0 h 82"/>
              <a:gd name="T14" fmla="*/ 46 w 46"/>
              <a:gd name="T15" fmla="*/ 82 h 82"/>
            </a:gdLst>
            <a:ahLst/>
            <a:cxnLst>
              <a:cxn ang="T8">
                <a:pos x="T0" y="T1"/>
              </a:cxn>
              <a:cxn ang="T9">
                <a:pos x="T2" y="T3"/>
              </a:cxn>
              <a:cxn ang="T10">
                <a:pos x="T4" y="T5"/>
              </a:cxn>
              <a:cxn ang="T11">
                <a:pos x="T6" y="T7"/>
              </a:cxn>
            </a:cxnLst>
            <a:rect l="T12" t="T13" r="T14" b="T15"/>
            <a:pathLst>
              <a:path w="46" h="82">
                <a:moveTo>
                  <a:pt x="0" y="0"/>
                </a:moveTo>
                <a:cubicBezTo>
                  <a:pt x="3" y="9"/>
                  <a:pt x="3" y="20"/>
                  <a:pt x="9" y="27"/>
                </a:cubicBezTo>
                <a:cubicBezTo>
                  <a:pt x="16" y="36"/>
                  <a:pt x="31" y="36"/>
                  <a:pt x="37" y="45"/>
                </a:cubicBezTo>
                <a:cubicBezTo>
                  <a:pt x="44" y="56"/>
                  <a:pt x="46" y="82"/>
                  <a:pt x="46" y="82"/>
                </a:cubicBezTo>
              </a:path>
            </a:pathLst>
          </a:custGeom>
          <a:noFill/>
          <a:ln w="57150">
            <a:solidFill>
              <a:srgbClr val="FFFF00"/>
            </a:solidFill>
            <a:round/>
            <a:headEnd/>
            <a:tailEnd/>
          </a:ln>
        </p:spPr>
        <p:txBody>
          <a:bodyPr/>
          <a:lstStyle/>
          <a:p>
            <a:endParaRPr lang="vi-VN"/>
          </a:p>
        </p:txBody>
      </p:sp>
      <p:sp>
        <p:nvSpPr>
          <p:cNvPr id="24593" name="Freeform 17"/>
          <p:cNvSpPr>
            <a:spLocks/>
          </p:cNvSpPr>
          <p:nvPr/>
        </p:nvSpPr>
        <p:spPr bwMode="auto">
          <a:xfrm>
            <a:off x="7918450" y="1274763"/>
            <a:ext cx="617538" cy="711200"/>
          </a:xfrm>
          <a:custGeom>
            <a:avLst/>
            <a:gdLst>
              <a:gd name="T0" fmla="*/ 381000 w 389"/>
              <a:gd name="T1" fmla="*/ 0 h 448"/>
              <a:gd name="T2" fmla="*/ 498475 w 389"/>
              <a:gd name="T3" fmla="*/ 28575 h 448"/>
              <a:gd name="T4" fmla="*/ 512763 w 389"/>
              <a:gd name="T5" fmla="*/ 71438 h 448"/>
              <a:gd name="T6" fmla="*/ 600075 w 389"/>
              <a:gd name="T7" fmla="*/ 173038 h 448"/>
              <a:gd name="T8" fmla="*/ 614363 w 389"/>
              <a:gd name="T9" fmla="*/ 217488 h 448"/>
              <a:gd name="T10" fmla="*/ 411163 w 389"/>
              <a:gd name="T11" fmla="*/ 376238 h 448"/>
              <a:gd name="T12" fmla="*/ 279400 w 389"/>
              <a:gd name="T13" fmla="*/ 449263 h 448"/>
              <a:gd name="T14" fmla="*/ 134938 w 389"/>
              <a:gd name="T15" fmla="*/ 565150 h 448"/>
              <a:gd name="T16" fmla="*/ 61913 w 389"/>
              <a:gd name="T17" fmla="*/ 681038 h 448"/>
              <a:gd name="T18" fmla="*/ 4763 w 389"/>
              <a:gd name="T19" fmla="*/ 711200 h 4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9"/>
              <a:gd name="T31" fmla="*/ 0 h 448"/>
              <a:gd name="T32" fmla="*/ 389 w 389"/>
              <a:gd name="T33" fmla="*/ 448 h 4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9" h="448">
                <a:moveTo>
                  <a:pt x="240" y="0"/>
                </a:moveTo>
                <a:cubicBezTo>
                  <a:pt x="265" y="5"/>
                  <a:pt x="296" y="0"/>
                  <a:pt x="314" y="18"/>
                </a:cubicBezTo>
                <a:cubicBezTo>
                  <a:pt x="321" y="25"/>
                  <a:pt x="318" y="37"/>
                  <a:pt x="323" y="45"/>
                </a:cubicBezTo>
                <a:cubicBezTo>
                  <a:pt x="336" y="67"/>
                  <a:pt x="359" y="91"/>
                  <a:pt x="378" y="109"/>
                </a:cubicBezTo>
                <a:cubicBezTo>
                  <a:pt x="381" y="118"/>
                  <a:pt x="389" y="127"/>
                  <a:pt x="387" y="137"/>
                </a:cubicBezTo>
                <a:cubicBezTo>
                  <a:pt x="379" y="190"/>
                  <a:pt x="303" y="226"/>
                  <a:pt x="259" y="237"/>
                </a:cubicBezTo>
                <a:cubicBezTo>
                  <a:pt x="196" y="279"/>
                  <a:pt x="225" y="267"/>
                  <a:pt x="176" y="283"/>
                </a:cubicBezTo>
                <a:cubicBezTo>
                  <a:pt x="143" y="305"/>
                  <a:pt x="118" y="334"/>
                  <a:pt x="85" y="356"/>
                </a:cubicBezTo>
                <a:cubicBezTo>
                  <a:pt x="77" y="381"/>
                  <a:pt x="65" y="416"/>
                  <a:pt x="39" y="429"/>
                </a:cubicBezTo>
                <a:cubicBezTo>
                  <a:pt x="0" y="448"/>
                  <a:pt x="3" y="423"/>
                  <a:pt x="3" y="448"/>
                </a:cubicBezTo>
              </a:path>
            </a:pathLst>
          </a:custGeom>
          <a:noFill/>
          <a:ln w="57150">
            <a:solidFill>
              <a:srgbClr val="FFFF00"/>
            </a:solidFill>
            <a:round/>
            <a:headEnd/>
            <a:tailEnd/>
          </a:ln>
        </p:spPr>
        <p:txBody>
          <a:bodyPr/>
          <a:lstStyle/>
          <a:p>
            <a:endParaRPr lang="vi-VN"/>
          </a:p>
        </p:txBody>
      </p:sp>
      <p:sp>
        <p:nvSpPr>
          <p:cNvPr id="24594" name="Freeform 18"/>
          <p:cNvSpPr>
            <a:spLocks/>
          </p:cNvSpPr>
          <p:nvPr/>
        </p:nvSpPr>
        <p:spPr bwMode="auto">
          <a:xfrm>
            <a:off x="7675563" y="2028825"/>
            <a:ext cx="203200" cy="479425"/>
          </a:xfrm>
          <a:custGeom>
            <a:avLst/>
            <a:gdLst>
              <a:gd name="T0" fmla="*/ 203200 w 128"/>
              <a:gd name="T1" fmla="*/ 0 h 302"/>
              <a:gd name="T2" fmla="*/ 115888 w 128"/>
              <a:gd name="T3" fmla="*/ 28575 h 302"/>
              <a:gd name="T4" fmla="*/ 0 w 128"/>
              <a:gd name="T5" fmla="*/ 174625 h 302"/>
              <a:gd name="T6" fmla="*/ 30163 w 128"/>
              <a:gd name="T7" fmla="*/ 276225 h 302"/>
              <a:gd name="T8" fmla="*/ 73025 w 128"/>
              <a:gd name="T9" fmla="*/ 479425 h 302"/>
              <a:gd name="T10" fmla="*/ 0 60000 65536"/>
              <a:gd name="T11" fmla="*/ 0 60000 65536"/>
              <a:gd name="T12" fmla="*/ 0 60000 65536"/>
              <a:gd name="T13" fmla="*/ 0 60000 65536"/>
              <a:gd name="T14" fmla="*/ 0 60000 65536"/>
              <a:gd name="T15" fmla="*/ 0 w 128"/>
              <a:gd name="T16" fmla="*/ 0 h 302"/>
              <a:gd name="T17" fmla="*/ 128 w 128"/>
              <a:gd name="T18" fmla="*/ 302 h 302"/>
            </a:gdLst>
            <a:ahLst/>
            <a:cxnLst>
              <a:cxn ang="T10">
                <a:pos x="T0" y="T1"/>
              </a:cxn>
              <a:cxn ang="T11">
                <a:pos x="T2" y="T3"/>
              </a:cxn>
              <a:cxn ang="T12">
                <a:pos x="T4" y="T5"/>
              </a:cxn>
              <a:cxn ang="T13">
                <a:pos x="T6" y="T7"/>
              </a:cxn>
              <a:cxn ang="T14">
                <a:pos x="T8" y="T9"/>
              </a:cxn>
            </a:cxnLst>
            <a:rect l="T15" t="T16" r="T17" b="T18"/>
            <a:pathLst>
              <a:path w="128" h="302">
                <a:moveTo>
                  <a:pt x="128" y="0"/>
                </a:moveTo>
                <a:cubicBezTo>
                  <a:pt x="110" y="6"/>
                  <a:pt x="86" y="4"/>
                  <a:pt x="73" y="18"/>
                </a:cubicBezTo>
                <a:cubicBezTo>
                  <a:pt x="46" y="47"/>
                  <a:pt x="28" y="82"/>
                  <a:pt x="0" y="110"/>
                </a:cubicBezTo>
                <a:cubicBezTo>
                  <a:pt x="5" y="132"/>
                  <a:pt x="15" y="152"/>
                  <a:pt x="19" y="174"/>
                </a:cubicBezTo>
                <a:cubicBezTo>
                  <a:pt x="29" y="229"/>
                  <a:pt x="24" y="256"/>
                  <a:pt x="46" y="302"/>
                </a:cubicBezTo>
              </a:path>
            </a:pathLst>
          </a:custGeom>
          <a:noFill/>
          <a:ln w="57150">
            <a:solidFill>
              <a:srgbClr val="FFFF00"/>
            </a:solidFill>
            <a:round/>
            <a:headEnd/>
            <a:tailEnd/>
          </a:ln>
        </p:spPr>
        <p:txBody>
          <a:bodyPr/>
          <a:lstStyle/>
          <a:p>
            <a:endParaRPr lang="vi-VN"/>
          </a:p>
        </p:txBody>
      </p:sp>
      <p:sp>
        <p:nvSpPr>
          <p:cNvPr id="24595" name="Freeform 19"/>
          <p:cNvSpPr>
            <a:spLocks/>
          </p:cNvSpPr>
          <p:nvPr/>
        </p:nvSpPr>
        <p:spPr bwMode="auto">
          <a:xfrm>
            <a:off x="7807325" y="2667000"/>
            <a:ext cx="71438" cy="280988"/>
          </a:xfrm>
          <a:custGeom>
            <a:avLst/>
            <a:gdLst>
              <a:gd name="T0" fmla="*/ 0 w 45"/>
              <a:gd name="T1" fmla="*/ 0 h 177"/>
              <a:gd name="T2" fmla="*/ 42863 w 45"/>
              <a:gd name="T3" fmla="*/ 233363 h 177"/>
              <a:gd name="T4" fmla="*/ 71438 w 45"/>
              <a:gd name="T5" fmla="*/ 276225 h 177"/>
              <a:gd name="T6" fmla="*/ 0 60000 65536"/>
              <a:gd name="T7" fmla="*/ 0 60000 65536"/>
              <a:gd name="T8" fmla="*/ 0 60000 65536"/>
              <a:gd name="T9" fmla="*/ 0 w 45"/>
              <a:gd name="T10" fmla="*/ 0 h 177"/>
              <a:gd name="T11" fmla="*/ 45 w 45"/>
              <a:gd name="T12" fmla="*/ 177 h 177"/>
            </a:gdLst>
            <a:ahLst/>
            <a:cxnLst>
              <a:cxn ang="T6">
                <a:pos x="T0" y="T1"/>
              </a:cxn>
              <a:cxn ang="T7">
                <a:pos x="T2" y="T3"/>
              </a:cxn>
              <a:cxn ang="T8">
                <a:pos x="T4" y="T5"/>
              </a:cxn>
            </a:cxnLst>
            <a:rect l="T9" t="T10" r="T11" b="T12"/>
            <a:pathLst>
              <a:path w="45" h="177">
                <a:moveTo>
                  <a:pt x="0" y="0"/>
                </a:moveTo>
                <a:cubicBezTo>
                  <a:pt x="35" y="105"/>
                  <a:pt x="5" y="2"/>
                  <a:pt x="27" y="147"/>
                </a:cubicBezTo>
                <a:cubicBezTo>
                  <a:pt x="32" y="177"/>
                  <a:pt x="28" y="174"/>
                  <a:pt x="45" y="174"/>
                </a:cubicBezTo>
              </a:path>
            </a:pathLst>
          </a:custGeom>
          <a:noFill/>
          <a:ln w="57150">
            <a:solidFill>
              <a:srgbClr val="FFFF00"/>
            </a:solidFill>
            <a:round/>
            <a:headEnd/>
            <a:tailEnd/>
          </a:ln>
        </p:spPr>
        <p:txBody>
          <a:bodyPr/>
          <a:lstStyle/>
          <a:p>
            <a:endParaRPr lang="vi-VN"/>
          </a:p>
        </p:txBody>
      </p:sp>
      <p:sp>
        <p:nvSpPr>
          <p:cNvPr id="24596" name="Freeform 20"/>
          <p:cNvSpPr>
            <a:spLocks/>
          </p:cNvSpPr>
          <p:nvPr/>
        </p:nvSpPr>
        <p:spPr bwMode="auto">
          <a:xfrm>
            <a:off x="7486650" y="3016250"/>
            <a:ext cx="493713" cy="1044575"/>
          </a:xfrm>
          <a:custGeom>
            <a:avLst/>
            <a:gdLst>
              <a:gd name="T0" fmla="*/ 436563 w 311"/>
              <a:gd name="T1" fmla="*/ 0 h 658"/>
              <a:gd name="T2" fmla="*/ 493713 w 311"/>
              <a:gd name="T3" fmla="*/ 231775 h 658"/>
              <a:gd name="T4" fmla="*/ 406400 w 311"/>
              <a:gd name="T5" fmla="*/ 463550 h 658"/>
              <a:gd name="T6" fmla="*/ 290513 w 311"/>
              <a:gd name="T7" fmla="*/ 550863 h 658"/>
              <a:gd name="T8" fmla="*/ 160338 w 311"/>
              <a:gd name="T9" fmla="*/ 652463 h 658"/>
              <a:gd name="T10" fmla="*/ 87313 w 311"/>
              <a:gd name="T11" fmla="*/ 725488 h 658"/>
              <a:gd name="T12" fmla="*/ 0 w 311"/>
              <a:gd name="T13" fmla="*/ 1044575 h 658"/>
              <a:gd name="T14" fmla="*/ 0 60000 65536"/>
              <a:gd name="T15" fmla="*/ 0 60000 65536"/>
              <a:gd name="T16" fmla="*/ 0 60000 65536"/>
              <a:gd name="T17" fmla="*/ 0 60000 65536"/>
              <a:gd name="T18" fmla="*/ 0 60000 65536"/>
              <a:gd name="T19" fmla="*/ 0 60000 65536"/>
              <a:gd name="T20" fmla="*/ 0 60000 65536"/>
              <a:gd name="T21" fmla="*/ 0 w 311"/>
              <a:gd name="T22" fmla="*/ 0 h 658"/>
              <a:gd name="T23" fmla="*/ 311 w 311"/>
              <a:gd name="T24" fmla="*/ 658 h 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658">
                <a:moveTo>
                  <a:pt x="275" y="0"/>
                </a:moveTo>
                <a:cubicBezTo>
                  <a:pt x="287" y="49"/>
                  <a:pt x="295" y="98"/>
                  <a:pt x="311" y="146"/>
                </a:cubicBezTo>
                <a:cubicBezTo>
                  <a:pt x="296" y="229"/>
                  <a:pt x="305" y="243"/>
                  <a:pt x="256" y="292"/>
                </a:cubicBezTo>
                <a:cubicBezTo>
                  <a:pt x="234" y="314"/>
                  <a:pt x="183" y="347"/>
                  <a:pt x="183" y="347"/>
                </a:cubicBezTo>
                <a:cubicBezTo>
                  <a:pt x="157" y="388"/>
                  <a:pt x="134" y="382"/>
                  <a:pt x="101" y="411"/>
                </a:cubicBezTo>
                <a:cubicBezTo>
                  <a:pt x="85" y="425"/>
                  <a:pt x="55" y="457"/>
                  <a:pt x="55" y="457"/>
                </a:cubicBezTo>
                <a:cubicBezTo>
                  <a:pt x="21" y="526"/>
                  <a:pt x="0" y="578"/>
                  <a:pt x="0" y="658"/>
                </a:cubicBezTo>
              </a:path>
            </a:pathLst>
          </a:custGeom>
          <a:noFill/>
          <a:ln w="57150">
            <a:solidFill>
              <a:srgbClr val="FFFF00"/>
            </a:solidFill>
            <a:round/>
            <a:headEnd/>
            <a:tailEnd/>
          </a:ln>
        </p:spPr>
        <p:txBody>
          <a:bodyPr/>
          <a:lstStyle/>
          <a:p>
            <a:endParaRPr lang="vi-VN"/>
          </a:p>
        </p:txBody>
      </p:sp>
      <p:sp>
        <p:nvSpPr>
          <p:cNvPr id="24597" name="Freeform 21"/>
          <p:cNvSpPr>
            <a:spLocks/>
          </p:cNvSpPr>
          <p:nvPr/>
        </p:nvSpPr>
        <p:spPr bwMode="auto">
          <a:xfrm>
            <a:off x="4845050" y="519113"/>
            <a:ext cx="1277938" cy="306387"/>
          </a:xfrm>
          <a:custGeom>
            <a:avLst/>
            <a:gdLst>
              <a:gd name="T0" fmla="*/ 0 w 805"/>
              <a:gd name="T1" fmla="*/ 276225 h 193"/>
              <a:gd name="T2" fmla="*/ 233363 w 805"/>
              <a:gd name="T3" fmla="*/ 174625 h 193"/>
              <a:gd name="T4" fmla="*/ 538163 w 805"/>
              <a:gd name="T5" fmla="*/ 0 h 193"/>
              <a:gd name="T6" fmla="*/ 1133475 w 805"/>
              <a:gd name="T7" fmla="*/ 87312 h 193"/>
              <a:gd name="T8" fmla="*/ 1277938 w 805"/>
              <a:gd name="T9" fmla="*/ 115887 h 193"/>
              <a:gd name="T10" fmla="*/ 0 60000 65536"/>
              <a:gd name="T11" fmla="*/ 0 60000 65536"/>
              <a:gd name="T12" fmla="*/ 0 60000 65536"/>
              <a:gd name="T13" fmla="*/ 0 60000 65536"/>
              <a:gd name="T14" fmla="*/ 0 60000 65536"/>
              <a:gd name="T15" fmla="*/ 0 w 805"/>
              <a:gd name="T16" fmla="*/ 0 h 193"/>
              <a:gd name="T17" fmla="*/ 805 w 805"/>
              <a:gd name="T18" fmla="*/ 193 h 193"/>
            </a:gdLst>
            <a:ahLst/>
            <a:cxnLst>
              <a:cxn ang="T10">
                <a:pos x="T0" y="T1"/>
              </a:cxn>
              <a:cxn ang="T11">
                <a:pos x="T2" y="T3"/>
              </a:cxn>
              <a:cxn ang="T12">
                <a:pos x="T4" y="T5"/>
              </a:cxn>
              <a:cxn ang="T13">
                <a:pos x="T6" y="T7"/>
              </a:cxn>
              <a:cxn ang="T14">
                <a:pos x="T8" y="T9"/>
              </a:cxn>
            </a:cxnLst>
            <a:rect l="T15" t="T16" r="T17" b="T18"/>
            <a:pathLst>
              <a:path w="805" h="193">
                <a:moveTo>
                  <a:pt x="0" y="174"/>
                </a:moveTo>
                <a:cubicBezTo>
                  <a:pt x="60" y="193"/>
                  <a:pt x="106" y="149"/>
                  <a:pt x="147" y="110"/>
                </a:cubicBezTo>
                <a:cubicBezTo>
                  <a:pt x="183" y="36"/>
                  <a:pt x="266" y="28"/>
                  <a:pt x="339" y="0"/>
                </a:cubicBezTo>
                <a:cubicBezTo>
                  <a:pt x="465" y="14"/>
                  <a:pt x="587" y="43"/>
                  <a:pt x="714" y="55"/>
                </a:cubicBezTo>
                <a:cubicBezTo>
                  <a:pt x="744" y="61"/>
                  <a:pt x="775" y="73"/>
                  <a:pt x="805" y="73"/>
                </a:cubicBezTo>
              </a:path>
            </a:pathLst>
          </a:custGeom>
          <a:noFill/>
          <a:ln w="57150">
            <a:solidFill>
              <a:srgbClr val="0000FF"/>
            </a:solidFill>
            <a:round/>
            <a:headEnd/>
            <a:tailEnd/>
          </a:ln>
        </p:spPr>
        <p:txBody>
          <a:bodyPr/>
          <a:lstStyle/>
          <a:p>
            <a:endParaRPr lang="vi-VN"/>
          </a:p>
        </p:txBody>
      </p:sp>
      <p:sp>
        <p:nvSpPr>
          <p:cNvPr id="24598" name="Freeform 22"/>
          <p:cNvSpPr>
            <a:spLocks/>
          </p:cNvSpPr>
          <p:nvPr/>
        </p:nvSpPr>
        <p:spPr bwMode="auto">
          <a:xfrm>
            <a:off x="5562600" y="1066800"/>
            <a:ext cx="914400" cy="263525"/>
          </a:xfrm>
          <a:custGeom>
            <a:avLst/>
            <a:gdLst>
              <a:gd name="T0" fmla="*/ 0 w 448"/>
              <a:gd name="T1" fmla="*/ 225560 h 118"/>
              <a:gd name="T2" fmla="*/ 204107 w 448"/>
              <a:gd name="T3" fmla="*/ 205460 h 118"/>
              <a:gd name="T4" fmla="*/ 242888 w 448"/>
              <a:gd name="T5" fmla="*/ 165261 h 118"/>
              <a:gd name="T6" fmla="*/ 653143 w 448"/>
              <a:gd name="T7" fmla="*/ 122829 h 118"/>
              <a:gd name="T8" fmla="*/ 914400 w 448"/>
              <a:gd name="T9" fmla="*/ 0 h 118"/>
              <a:gd name="T10" fmla="*/ 0 60000 65536"/>
              <a:gd name="T11" fmla="*/ 0 60000 65536"/>
              <a:gd name="T12" fmla="*/ 0 60000 65536"/>
              <a:gd name="T13" fmla="*/ 0 60000 65536"/>
              <a:gd name="T14" fmla="*/ 0 60000 65536"/>
              <a:gd name="T15" fmla="*/ 0 w 448"/>
              <a:gd name="T16" fmla="*/ 0 h 118"/>
              <a:gd name="T17" fmla="*/ 448 w 448"/>
              <a:gd name="T18" fmla="*/ 118 h 118"/>
            </a:gdLst>
            <a:ahLst/>
            <a:cxnLst>
              <a:cxn ang="T10">
                <a:pos x="T0" y="T1"/>
              </a:cxn>
              <a:cxn ang="T11">
                <a:pos x="T2" y="T3"/>
              </a:cxn>
              <a:cxn ang="T12">
                <a:pos x="T4" y="T5"/>
              </a:cxn>
              <a:cxn ang="T13">
                <a:pos x="T6" y="T7"/>
              </a:cxn>
              <a:cxn ang="T14">
                <a:pos x="T8" y="T9"/>
              </a:cxn>
            </a:cxnLst>
            <a:rect l="T15" t="T16" r="T17" b="T18"/>
            <a:pathLst>
              <a:path w="448" h="118">
                <a:moveTo>
                  <a:pt x="0" y="101"/>
                </a:moveTo>
                <a:cubicBezTo>
                  <a:pt x="45" y="116"/>
                  <a:pt x="34" y="118"/>
                  <a:pt x="100" y="92"/>
                </a:cubicBezTo>
                <a:cubicBezTo>
                  <a:pt x="108" y="89"/>
                  <a:pt x="110" y="75"/>
                  <a:pt x="119" y="74"/>
                </a:cubicBezTo>
                <a:cubicBezTo>
                  <a:pt x="185" y="63"/>
                  <a:pt x="253" y="61"/>
                  <a:pt x="320" y="55"/>
                </a:cubicBezTo>
                <a:cubicBezTo>
                  <a:pt x="364" y="33"/>
                  <a:pt x="393" y="0"/>
                  <a:pt x="448" y="0"/>
                </a:cubicBezTo>
              </a:path>
            </a:pathLst>
          </a:custGeom>
          <a:noFill/>
          <a:ln w="57150">
            <a:solidFill>
              <a:srgbClr val="FFFF00"/>
            </a:solidFill>
            <a:round/>
            <a:headEnd/>
            <a:tailEnd/>
          </a:ln>
        </p:spPr>
        <p:txBody>
          <a:bodyPr/>
          <a:lstStyle/>
          <a:p>
            <a:endParaRPr lang="vi-VN"/>
          </a:p>
        </p:txBody>
      </p:sp>
      <p:sp>
        <p:nvSpPr>
          <p:cNvPr id="24599" name="Freeform 23"/>
          <p:cNvSpPr>
            <a:spLocks/>
          </p:cNvSpPr>
          <p:nvPr/>
        </p:nvSpPr>
        <p:spPr bwMode="auto">
          <a:xfrm>
            <a:off x="6950075" y="330200"/>
            <a:ext cx="674688" cy="203200"/>
          </a:xfrm>
          <a:custGeom>
            <a:avLst/>
            <a:gdLst>
              <a:gd name="T0" fmla="*/ 0 w 425"/>
              <a:gd name="T1" fmla="*/ 73025 h 128"/>
              <a:gd name="T2" fmla="*/ 73025 w 425"/>
              <a:gd name="T3" fmla="*/ 87313 h 128"/>
              <a:gd name="T4" fmla="*/ 231775 w 425"/>
              <a:gd name="T5" fmla="*/ 0 h 128"/>
              <a:gd name="T6" fmla="*/ 508000 w 425"/>
              <a:gd name="T7" fmla="*/ 58738 h 128"/>
              <a:gd name="T8" fmla="*/ 638175 w 425"/>
              <a:gd name="T9" fmla="*/ 146050 h 128"/>
              <a:gd name="T10" fmla="*/ 668338 w 425"/>
              <a:gd name="T11" fmla="*/ 203200 h 128"/>
              <a:gd name="T12" fmla="*/ 0 60000 65536"/>
              <a:gd name="T13" fmla="*/ 0 60000 65536"/>
              <a:gd name="T14" fmla="*/ 0 60000 65536"/>
              <a:gd name="T15" fmla="*/ 0 60000 65536"/>
              <a:gd name="T16" fmla="*/ 0 60000 65536"/>
              <a:gd name="T17" fmla="*/ 0 60000 65536"/>
              <a:gd name="T18" fmla="*/ 0 w 425"/>
              <a:gd name="T19" fmla="*/ 0 h 128"/>
              <a:gd name="T20" fmla="*/ 425 w 425"/>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425" h="128">
                <a:moveTo>
                  <a:pt x="0" y="46"/>
                </a:moveTo>
                <a:cubicBezTo>
                  <a:pt x="15" y="49"/>
                  <a:pt x="30" y="57"/>
                  <a:pt x="46" y="55"/>
                </a:cubicBezTo>
                <a:cubicBezTo>
                  <a:pt x="49" y="55"/>
                  <a:pt x="139" y="3"/>
                  <a:pt x="146" y="0"/>
                </a:cubicBezTo>
                <a:cubicBezTo>
                  <a:pt x="206" y="10"/>
                  <a:pt x="260" y="29"/>
                  <a:pt x="320" y="37"/>
                </a:cubicBezTo>
                <a:cubicBezTo>
                  <a:pt x="350" y="56"/>
                  <a:pt x="368" y="81"/>
                  <a:pt x="402" y="92"/>
                </a:cubicBezTo>
                <a:cubicBezTo>
                  <a:pt x="425" y="114"/>
                  <a:pt x="421" y="101"/>
                  <a:pt x="421" y="128"/>
                </a:cubicBezTo>
              </a:path>
            </a:pathLst>
          </a:custGeom>
          <a:noFill/>
          <a:ln w="57150">
            <a:solidFill>
              <a:srgbClr val="0000FF"/>
            </a:solidFill>
            <a:round/>
            <a:headEnd/>
            <a:tailEnd/>
          </a:ln>
        </p:spPr>
        <p:txBody>
          <a:bodyPr/>
          <a:lstStyle/>
          <a:p>
            <a:endParaRPr lang="vi-VN"/>
          </a:p>
        </p:txBody>
      </p:sp>
      <p:sp>
        <p:nvSpPr>
          <p:cNvPr id="24600" name="Freeform 24"/>
          <p:cNvSpPr>
            <a:spLocks/>
          </p:cNvSpPr>
          <p:nvPr/>
        </p:nvSpPr>
        <p:spPr bwMode="auto">
          <a:xfrm>
            <a:off x="7772400" y="533400"/>
            <a:ext cx="746125" cy="79375"/>
          </a:xfrm>
          <a:custGeom>
            <a:avLst/>
            <a:gdLst>
              <a:gd name="T0" fmla="*/ 0 w 330"/>
              <a:gd name="T1" fmla="*/ 0 h 77"/>
              <a:gd name="T2" fmla="*/ 393411 w 330"/>
              <a:gd name="T3" fmla="*/ 9278 h 77"/>
              <a:gd name="T4" fmla="*/ 642120 w 330"/>
              <a:gd name="T5" fmla="*/ 56696 h 77"/>
              <a:gd name="T6" fmla="*/ 746125 w 330"/>
              <a:gd name="T7" fmla="*/ 75252 h 77"/>
              <a:gd name="T8" fmla="*/ 0 60000 65536"/>
              <a:gd name="T9" fmla="*/ 0 60000 65536"/>
              <a:gd name="T10" fmla="*/ 0 60000 65536"/>
              <a:gd name="T11" fmla="*/ 0 60000 65536"/>
              <a:gd name="T12" fmla="*/ 0 w 330"/>
              <a:gd name="T13" fmla="*/ 0 h 77"/>
              <a:gd name="T14" fmla="*/ 330 w 330"/>
              <a:gd name="T15" fmla="*/ 77 h 77"/>
            </a:gdLst>
            <a:ahLst/>
            <a:cxnLst>
              <a:cxn ang="T8">
                <a:pos x="T0" y="T1"/>
              </a:cxn>
              <a:cxn ang="T9">
                <a:pos x="T2" y="T3"/>
              </a:cxn>
              <a:cxn ang="T10">
                <a:pos x="T4" y="T5"/>
              </a:cxn>
              <a:cxn ang="T11">
                <a:pos x="T6" y="T7"/>
              </a:cxn>
            </a:cxnLst>
            <a:rect l="T12" t="T13" r="T14" b="T15"/>
            <a:pathLst>
              <a:path w="330" h="77">
                <a:moveTo>
                  <a:pt x="0" y="0"/>
                </a:moveTo>
                <a:cubicBezTo>
                  <a:pt x="58" y="3"/>
                  <a:pt x="116" y="4"/>
                  <a:pt x="174" y="9"/>
                </a:cubicBezTo>
                <a:cubicBezTo>
                  <a:pt x="209" y="12"/>
                  <a:pt x="249" y="44"/>
                  <a:pt x="284" y="55"/>
                </a:cubicBezTo>
                <a:cubicBezTo>
                  <a:pt x="316" y="77"/>
                  <a:pt x="300" y="73"/>
                  <a:pt x="330" y="73"/>
                </a:cubicBezTo>
              </a:path>
            </a:pathLst>
          </a:custGeom>
          <a:noFill/>
          <a:ln w="57150">
            <a:solidFill>
              <a:srgbClr val="0000FF"/>
            </a:solidFill>
            <a:round/>
            <a:headEnd/>
            <a:tailEnd/>
          </a:ln>
        </p:spPr>
        <p:txBody>
          <a:bodyPr/>
          <a:lstStyle/>
          <a:p>
            <a:endParaRPr lang="vi-VN"/>
          </a:p>
        </p:txBody>
      </p:sp>
      <p:sp>
        <p:nvSpPr>
          <p:cNvPr id="24601" name="Freeform 25"/>
          <p:cNvSpPr>
            <a:spLocks/>
          </p:cNvSpPr>
          <p:nvPr/>
        </p:nvSpPr>
        <p:spPr bwMode="auto">
          <a:xfrm>
            <a:off x="8575675" y="679450"/>
            <a:ext cx="392113" cy="869950"/>
          </a:xfrm>
          <a:custGeom>
            <a:avLst/>
            <a:gdLst>
              <a:gd name="T0" fmla="*/ 0 w 247"/>
              <a:gd name="T1" fmla="*/ 0 h 548"/>
              <a:gd name="T2" fmla="*/ 160338 w 247"/>
              <a:gd name="T3" fmla="*/ 246063 h 548"/>
              <a:gd name="T4" fmla="*/ 349250 w 247"/>
              <a:gd name="T5" fmla="*/ 623888 h 548"/>
              <a:gd name="T6" fmla="*/ 363538 w 247"/>
              <a:gd name="T7" fmla="*/ 666750 h 548"/>
              <a:gd name="T8" fmla="*/ 392113 w 247"/>
              <a:gd name="T9" fmla="*/ 696913 h 548"/>
              <a:gd name="T10" fmla="*/ 363538 w 247"/>
              <a:gd name="T11" fmla="*/ 869950 h 548"/>
              <a:gd name="T12" fmla="*/ 0 60000 65536"/>
              <a:gd name="T13" fmla="*/ 0 60000 65536"/>
              <a:gd name="T14" fmla="*/ 0 60000 65536"/>
              <a:gd name="T15" fmla="*/ 0 60000 65536"/>
              <a:gd name="T16" fmla="*/ 0 60000 65536"/>
              <a:gd name="T17" fmla="*/ 0 60000 65536"/>
              <a:gd name="T18" fmla="*/ 0 w 247"/>
              <a:gd name="T19" fmla="*/ 0 h 548"/>
              <a:gd name="T20" fmla="*/ 247 w 247"/>
              <a:gd name="T21" fmla="*/ 548 h 548"/>
            </a:gdLst>
            <a:ahLst/>
            <a:cxnLst>
              <a:cxn ang="T12">
                <a:pos x="T0" y="T1"/>
              </a:cxn>
              <a:cxn ang="T13">
                <a:pos x="T2" y="T3"/>
              </a:cxn>
              <a:cxn ang="T14">
                <a:pos x="T4" y="T5"/>
              </a:cxn>
              <a:cxn ang="T15">
                <a:pos x="T6" y="T7"/>
              </a:cxn>
              <a:cxn ang="T16">
                <a:pos x="T8" y="T9"/>
              </a:cxn>
              <a:cxn ang="T17">
                <a:pos x="T10" y="T11"/>
              </a:cxn>
            </a:cxnLst>
            <a:rect l="T18" t="T19" r="T20" b="T21"/>
            <a:pathLst>
              <a:path w="247" h="548">
                <a:moveTo>
                  <a:pt x="0" y="0"/>
                </a:moveTo>
                <a:cubicBezTo>
                  <a:pt x="20" y="61"/>
                  <a:pt x="65" y="104"/>
                  <a:pt x="101" y="155"/>
                </a:cubicBezTo>
                <a:cubicBezTo>
                  <a:pt x="129" y="239"/>
                  <a:pt x="142" y="343"/>
                  <a:pt x="220" y="393"/>
                </a:cubicBezTo>
                <a:cubicBezTo>
                  <a:pt x="223" y="402"/>
                  <a:pt x="224" y="412"/>
                  <a:pt x="229" y="420"/>
                </a:cubicBezTo>
                <a:cubicBezTo>
                  <a:pt x="233" y="428"/>
                  <a:pt x="247" y="430"/>
                  <a:pt x="247" y="439"/>
                </a:cubicBezTo>
                <a:cubicBezTo>
                  <a:pt x="247" y="476"/>
                  <a:pt x="229" y="548"/>
                  <a:pt x="229" y="548"/>
                </a:cubicBezTo>
              </a:path>
            </a:pathLst>
          </a:custGeom>
          <a:noFill/>
          <a:ln w="57150">
            <a:solidFill>
              <a:srgbClr val="0000FF"/>
            </a:solidFill>
            <a:round/>
            <a:headEnd/>
            <a:tailEnd/>
          </a:ln>
        </p:spPr>
        <p:txBody>
          <a:bodyPr/>
          <a:lstStyle/>
          <a:p>
            <a:endParaRPr lang="vi-VN"/>
          </a:p>
        </p:txBody>
      </p:sp>
      <p:sp>
        <p:nvSpPr>
          <p:cNvPr id="24602" name="Freeform 26"/>
          <p:cNvSpPr>
            <a:spLocks/>
          </p:cNvSpPr>
          <p:nvPr/>
        </p:nvSpPr>
        <p:spPr bwMode="auto">
          <a:xfrm>
            <a:off x="8953500" y="1665288"/>
            <a:ext cx="73025" cy="87312"/>
          </a:xfrm>
          <a:custGeom>
            <a:avLst/>
            <a:gdLst>
              <a:gd name="T0" fmla="*/ 0 w 46"/>
              <a:gd name="T1" fmla="*/ 0 h 55"/>
              <a:gd name="T2" fmla="*/ 28575 w 46"/>
              <a:gd name="T3" fmla="*/ 44450 h 55"/>
              <a:gd name="T4" fmla="*/ 73025 w 46"/>
              <a:gd name="T5" fmla="*/ 87312 h 55"/>
              <a:gd name="T6" fmla="*/ 0 60000 65536"/>
              <a:gd name="T7" fmla="*/ 0 60000 65536"/>
              <a:gd name="T8" fmla="*/ 0 60000 65536"/>
              <a:gd name="T9" fmla="*/ 0 w 46"/>
              <a:gd name="T10" fmla="*/ 0 h 55"/>
              <a:gd name="T11" fmla="*/ 46 w 46"/>
              <a:gd name="T12" fmla="*/ 55 h 55"/>
            </a:gdLst>
            <a:ahLst/>
            <a:cxnLst>
              <a:cxn ang="T6">
                <a:pos x="T0" y="T1"/>
              </a:cxn>
              <a:cxn ang="T7">
                <a:pos x="T2" y="T3"/>
              </a:cxn>
              <a:cxn ang="T8">
                <a:pos x="T4" y="T5"/>
              </a:cxn>
            </a:cxnLst>
            <a:rect l="T9" t="T10" r="T11" b="T12"/>
            <a:pathLst>
              <a:path w="46" h="55">
                <a:moveTo>
                  <a:pt x="0" y="0"/>
                </a:moveTo>
                <a:cubicBezTo>
                  <a:pt x="6" y="9"/>
                  <a:pt x="11" y="19"/>
                  <a:pt x="18" y="28"/>
                </a:cubicBezTo>
                <a:cubicBezTo>
                  <a:pt x="26" y="38"/>
                  <a:pt x="46" y="55"/>
                  <a:pt x="46" y="55"/>
                </a:cubicBezTo>
              </a:path>
            </a:pathLst>
          </a:custGeom>
          <a:noFill/>
          <a:ln w="57150">
            <a:solidFill>
              <a:srgbClr val="0000FF"/>
            </a:solidFill>
            <a:round/>
            <a:headEnd/>
            <a:tailEnd/>
          </a:ln>
        </p:spPr>
        <p:txBody>
          <a:bodyPr/>
          <a:lstStyle/>
          <a:p>
            <a:endParaRPr lang="vi-VN"/>
          </a:p>
        </p:txBody>
      </p:sp>
      <p:sp>
        <p:nvSpPr>
          <p:cNvPr id="24603" name="Freeform 27"/>
          <p:cNvSpPr>
            <a:spLocks/>
          </p:cNvSpPr>
          <p:nvPr/>
        </p:nvSpPr>
        <p:spPr bwMode="auto">
          <a:xfrm>
            <a:off x="8991600" y="1839913"/>
            <a:ext cx="165100" cy="1055687"/>
          </a:xfrm>
          <a:custGeom>
            <a:avLst/>
            <a:gdLst>
              <a:gd name="T0" fmla="*/ 63288 w 60"/>
              <a:gd name="T1" fmla="*/ 0 h 494"/>
              <a:gd name="T2" fmla="*/ 165100 w 60"/>
              <a:gd name="T3" fmla="*/ 391074 h 494"/>
              <a:gd name="T4" fmla="*/ 115570 w 60"/>
              <a:gd name="T5" fmla="*/ 801382 h 494"/>
              <a:gd name="T6" fmla="*/ 63288 w 60"/>
              <a:gd name="T7" fmla="*/ 859081 h 494"/>
              <a:gd name="T8" fmla="*/ 13758 w 60"/>
              <a:gd name="T9" fmla="*/ 899685 h 494"/>
              <a:gd name="T10" fmla="*/ 13758 w 60"/>
              <a:gd name="T11" fmla="*/ 1055687 h 494"/>
              <a:gd name="T12" fmla="*/ 0 60000 65536"/>
              <a:gd name="T13" fmla="*/ 0 60000 65536"/>
              <a:gd name="T14" fmla="*/ 0 60000 65536"/>
              <a:gd name="T15" fmla="*/ 0 60000 65536"/>
              <a:gd name="T16" fmla="*/ 0 60000 65536"/>
              <a:gd name="T17" fmla="*/ 0 60000 65536"/>
              <a:gd name="T18" fmla="*/ 0 w 60"/>
              <a:gd name="T19" fmla="*/ 0 h 494"/>
              <a:gd name="T20" fmla="*/ 60 w 60"/>
              <a:gd name="T21" fmla="*/ 494 h 494"/>
            </a:gdLst>
            <a:ahLst/>
            <a:cxnLst>
              <a:cxn ang="T12">
                <a:pos x="T0" y="T1"/>
              </a:cxn>
              <a:cxn ang="T13">
                <a:pos x="T2" y="T3"/>
              </a:cxn>
              <a:cxn ang="T14">
                <a:pos x="T4" y="T5"/>
              </a:cxn>
              <a:cxn ang="T15">
                <a:pos x="T6" y="T7"/>
              </a:cxn>
              <a:cxn ang="T16">
                <a:pos x="T8" y="T9"/>
              </a:cxn>
              <a:cxn ang="T17">
                <a:pos x="T10" y="T11"/>
              </a:cxn>
            </a:cxnLst>
            <a:rect l="T18" t="T19" r="T20" b="T21"/>
            <a:pathLst>
              <a:path w="60" h="494">
                <a:moveTo>
                  <a:pt x="23" y="0"/>
                </a:moveTo>
                <a:cubicBezTo>
                  <a:pt x="33" y="62"/>
                  <a:pt x="50" y="121"/>
                  <a:pt x="60" y="183"/>
                </a:cubicBezTo>
                <a:cubicBezTo>
                  <a:pt x="54" y="247"/>
                  <a:pt x="53" y="312"/>
                  <a:pt x="42" y="375"/>
                </a:cubicBezTo>
                <a:cubicBezTo>
                  <a:pt x="40" y="386"/>
                  <a:pt x="30" y="393"/>
                  <a:pt x="23" y="402"/>
                </a:cubicBezTo>
                <a:cubicBezTo>
                  <a:pt x="18" y="409"/>
                  <a:pt x="7" y="412"/>
                  <a:pt x="5" y="421"/>
                </a:cubicBezTo>
                <a:cubicBezTo>
                  <a:pt x="0" y="445"/>
                  <a:pt x="5" y="470"/>
                  <a:pt x="5" y="494"/>
                </a:cubicBezTo>
              </a:path>
            </a:pathLst>
          </a:custGeom>
          <a:noFill/>
          <a:ln w="57150">
            <a:solidFill>
              <a:srgbClr val="0000FF"/>
            </a:solidFill>
            <a:round/>
            <a:headEnd/>
            <a:tailEnd/>
          </a:ln>
        </p:spPr>
        <p:txBody>
          <a:bodyPr/>
          <a:lstStyle/>
          <a:p>
            <a:endParaRPr lang="vi-VN"/>
          </a:p>
        </p:txBody>
      </p:sp>
      <p:sp>
        <p:nvSpPr>
          <p:cNvPr id="24604" name="Freeform 28"/>
          <p:cNvSpPr>
            <a:spLocks/>
          </p:cNvSpPr>
          <p:nvPr/>
        </p:nvSpPr>
        <p:spPr bwMode="auto">
          <a:xfrm>
            <a:off x="7573963" y="3124200"/>
            <a:ext cx="1341437" cy="1003300"/>
          </a:xfrm>
          <a:custGeom>
            <a:avLst/>
            <a:gdLst>
              <a:gd name="T0" fmla="*/ 1341437 w 860"/>
              <a:gd name="T1" fmla="*/ 0 h 700"/>
              <a:gd name="T2" fmla="*/ 1211973 w 860"/>
              <a:gd name="T3" fmla="*/ 64498 h 700"/>
              <a:gd name="T4" fmla="*/ 1098107 w 860"/>
              <a:gd name="T5" fmla="*/ 117529 h 700"/>
              <a:gd name="T6" fmla="*/ 1041953 w 860"/>
              <a:gd name="T7" fmla="*/ 143329 h 700"/>
              <a:gd name="T8" fmla="*/ 1012317 w 860"/>
              <a:gd name="T9" fmla="*/ 170561 h 700"/>
              <a:gd name="T10" fmla="*/ 898451 w 860"/>
              <a:gd name="T11" fmla="*/ 209260 h 700"/>
              <a:gd name="T12" fmla="*/ 842298 w 860"/>
              <a:gd name="T13" fmla="*/ 275191 h 700"/>
              <a:gd name="T14" fmla="*/ 784585 w 860"/>
              <a:gd name="T15" fmla="*/ 392720 h 700"/>
              <a:gd name="T16" fmla="*/ 670719 w 860"/>
              <a:gd name="T17" fmla="*/ 537482 h 700"/>
              <a:gd name="T18" fmla="*/ 556852 w 860"/>
              <a:gd name="T19" fmla="*/ 589080 h 700"/>
              <a:gd name="T20" fmla="*/ 499139 w 860"/>
              <a:gd name="T21" fmla="*/ 655012 h 700"/>
              <a:gd name="T22" fmla="*/ 329120 w 860"/>
              <a:gd name="T23" fmla="*/ 825573 h 700"/>
              <a:gd name="T24" fmla="*/ 57713 w 860"/>
              <a:gd name="T25" fmla="*/ 968901 h 700"/>
              <a:gd name="T26" fmla="*/ 0 w 860"/>
              <a:gd name="T27" fmla="*/ 996134 h 7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700"/>
              <a:gd name="T44" fmla="*/ 860 w 860"/>
              <a:gd name="T45" fmla="*/ 700 h 7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700">
                <a:moveTo>
                  <a:pt x="860" y="0"/>
                </a:moveTo>
                <a:cubicBezTo>
                  <a:pt x="836" y="23"/>
                  <a:pt x="808" y="30"/>
                  <a:pt x="777" y="45"/>
                </a:cubicBezTo>
                <a:cubicBezTo>
                  <a:pt x="737" y="87"/>
                  <a:pt x="787" y="41"/>
                  <a:pt x="704" y="82"/>
                </a:cubicBezTo>
                <a:cubicBezTo>
                  <a:pt x="692" y="88"/>
                  <a:pt x="679" y="93"/>
                  <a:pt x="668" y="100"/>
                </a:cubicBezTo>
                <a:cubicBezTo>
                  <a:pt x="661" y="105"/>
                  <a:pt x="657" y="115"/>
                  <a:pt x="649" y="119"/>
                </a:cubicBezTo>
                <a:cubicBezTo>
                  <a:pt x="626" y="131"/>
                  <a:pt x="599" y="135"/>
                  <a:pt x="576" y="146"/>
                </a:cubicBezTo>
                <a:cubicBezTo>
                  <a:pt x="565" y="162"/>
                  <a:pt x="550" y="175"/>
                  <a:pt x="540" y="192"/>
                </a:cubicBezTo>
                <a:cubicBezTo>
                  <a:pt x="525" y="218"/>
                  <a:pt x="518" y="248"/>
                  <a:pt x="503" y="274"/>
                </a:cubicBezTo>
                <a:cubicBezTo>
                  <a:pt x="483" y="309"/>
                  <a:pt x="452" y="342"/>
                  <a:pt x="430" y="375"/>
                </a:cubicBezTo>
                <a:cubicBezTo>
                  <a:pt x="415" y="398"/>
                  <a:pt x="357" y="411"/>
                  <a:pt x="357" y="411"/>
                </a:cubicBezTo>
                <a:cubicBezTo>
                  <a:pt x="346" y="428"/>
                  <a:pt x="330" y="440"/>
                  <a:pt x="320" y="457"/>
                </a:cubicBezTo>
                <a:cubicBezTo>
                  <a:pt x="285" y="517"/>
                  <a:pt x="286" y="557"/>
                  <a:pt x="211" y="576"/>
                </a:cubicBezTo>
                <a:cubicBezTo>
                  <a:pt x="166" y="618"/>
                  <a:pt x="95" y="657"/>
                  <a:pt x="37" y="676"/>
                </a:cubicBezTo>
                <a:cubicBezTo>
                  <a:pt x="15" y="700"/>
                  <a:pt x="28" y="695"/>
                  <a:pt x="0" y="695"/>
                </a:cubicBezTo>
              </a:path>
            </a:pathLst>
          </a:custGeom>
          <a:noFill/>
          <a:ln w="57150">
            <a:solidFill>
              <a:srgbClr val="0000FF"/>
            </a:solidFill>
            <a:round/>
            <a:headEnd/>
            <a:tailEnd/>
          </a:ln>
        </p:spPr>
        <p:txBody>
          <a:bodyPr/>
          <a:lstStyle/>
          <a:p>
            <a:endParaRPr lang="vi-VN"/>
          </a:p>
        </p:txBody>
      </p:sp>
      <p:sp>
        <p:nvSpPr>
          <p:cNvPr id="24605" name="Freeform 29"/>
          <p:cNvSpPr>
            <a:spLocks/>
          </p:cNvSpPr>
          <p:nvPr/>
        </p:nvSpPr>
        <p:spPr bwMode="auto">
          <a:xfrm>
            <a:off x="6978650" y="4221163"/>
            <a:ext cx="436563" cy="463550"/>
          </a:xfrm>
          <a:custGeom>
            <a:avLst/>
            <a:gdLst>
              <a:gd name="T0" fmla="*/ 436563 w 275"/>
              <a:gd name="T1" fmla="*/ 0 h 292"/>
              <a:gd name="T2" fmla="*/ 247650 w 275"/>
              <a:gd name="T3" fmla="*/ 101600 h 292"/>
              <a:gd name="T4" fmla="*/ 101600 w 275"/>
              <a:gd name="T5" fmla="*/ 347663 h 292"/>
              <a:gd name="T6" fmla="*/ 0 w 275"/>
              <a:gd name="T7" fmla="*/ 463550 h 292"/>
              <a:gd name="T8" fmla="*/ 0 60000 65536"/>
              <a:gd name="T9" fmla="*/ 0 60000 65536"/>
              <a:gd name="T10" fmla="*/ 0 60000 65536"/>
              <a:gd name="T11" fmla="*/ 0 60000 65536"/>
              <a:gd name="T12" fmla="*/ 0 w 275"/>
              <a:gd name="T13" fmla="*/ 0 h 292"/>
              <a:gd name="T14" fmla="*/ 275 w 275"/>
              <a:gd name="T15" fmla="*/ 292 h 292"/>
            </a:gdLst>
            <a:ahLst/>
            <a:cxnLst>
              <a:cxn ang="T8">
                <a:pos x="T0" y="T1"/>
              </a:cxn>
              <a:cxn ang="T9">
                <a:pos x="T2" y="T3"/>
              </a:cxn>
              <a:cxn ang="T10">
                <a:pos x="T4" y="T5"/>
              </a:cxn>
              <a:cxn ang="T11">
                <a:pos x="T6" y="T7"/>
              </a:cxn>
            </a:cxnLst>
            <a:rect l="T12" t="T13" r="T14" b="T15"/>
            <a:pathLst>
              <a:path w="275" h="292">
                <a:moveTo>
                  <a:pt x="275" y="0"/>
                </a:moveTo>
                <a:cubicBezTo>
                  <a:pt x="243" y="31"/>
                  <a:pt x="194" y="37"/>
                  <a:pt x="156" y="64"/>
                </a:cubicBezTo>
                <a:cubicBezTo>
                  <a:pt x="139" y="149"/>
                  <a:pt x="139" y="183"/>
                  <a:pt x="64" y="219"/>
                </a:cubicBezTo>
                <a:cubicBezTo>
                  <a:pt x="53" y="235"/>
                  <a:pt x="16" y="292"/>
                  <a:pt x="0" y="292"/>
                </a:cubicBezTo>
              </a:path>
            </a:pathLst>
          </a:custGeom>
          <a:noFill/>
          <a:ln w="57150">
            <a:solidFill>
              <a:srgbClr val="0000FF"/>
            </a:solidFill>
            <a:round/>
            <a:headEnd/>
            <a:tailEnd/>
          </a:ln>
        </p:spPr>
        <p:txBody>
          <a:bodyPr/>
          <a:lstStyle/>
          <a:p>
            <a:endParaRPr lang="vi-VN"/>
          </a:p>
        </p:txBody>
      </p:sp>
      <p:sp>
        <p:nvSpPr>
          <p:cNvPr id="24606" name="Freeform 30"/>
          <p:cNvSpPr>
            <a:spLocks/>
          </p:cNvSpPr>
          <p:nvPr/>
        </p:nvSpPr>
        <p:spPr bwMode="auto">
          <a:xfrm>
            <a:off x="6427788" y="4713288"/>
            <a:ext cx="449262" cy="101600"/>
          </a:xfrm>
          <a:custGeom>
            <a:avLst/>
            <a:gdLst>
              <a:gd name="T0" fmla="*/ 449262 w 283"/>
              <a:gd name="T1" fmla="*/ 0 h 64"/>
              <a:gd name="T2" fmla="*/ 87312 w 283"/>
              <a:gd name="T3" fmla="*/ 101600 h 64"/>
              <a:gd name="T4" fmla="*/ 0 w 283"/>
              <a:gd name="T5" fmla="*/ 73025 h 64"/>
              <a:gd name="T6" fmla="*/ 0 60000 65536"/>
              <a:gd name="T7" fmla="*/ 0 60000 65536"/>
              <a:gd name="T8" fmla="*/ 0 60000 65536"/>
              <a:gd name="T9" fmla="*/ 0 w 283"/>
              <a:gd name="T10" fmla="*/ 0 h 64"/>
              <a:gd name="T11" fmla="*/ 283 w 283"/>
              <a:gd name="T12" fmla="*/ 64 h 64"/>
            </a:gdLst>
            <a:ahLst/>
            <a:cxnLst>
              <a:cxn ang="T6">
                <a:pos x="T0" y="T1"/>
              </a:cxn>
              <a:cxn ang="T7">
                <a:pos x="T2" y="T3"/>
              </a:cxn>
              <a:cxn ang="T8">
                <a:pos x="T4" y="T5"/>
              </a:cxn>
            </a:cxnLst>
            <a:rect l="T9" t="T10" r="T11" b="T12"/>
            <a:pathLst>
              <a:path w="283" h="64">
                <a:moveTo>
                  <a:pt x="283" y="0"/>
                </a:moveTo>
                <a:cubicBezTo>
                  <a:pt x="207" y="21"/>
                  <a:pt x="132" y="45"/>
                  <a:pt x="55" y="64"/>
                </a:cubicBezTo>
                <a:cubicBezTo>
                  <a:pt x="13" y="43"/>
                  <a:pt x="32" y="46"/>
                  <a:pt x="0" y="46"/>
                </a:cubicBezTo>
              </a:path>
            </a:pathLst>
          </a:custGeom>
          <a:noFill/>
          <a:ln w="57150">
            <a:solidFill>
              <a:srgbClr val="0000FF"/>
            </a:solidFill>
            <a:round/>
            <a:headEnd/>
            <a:tailEnd/>
          </a:ln>
        </p:spPr>
        <p:txBody>
          <a:bodyPr/>
          <a:lstStyle/>
          <a:p>
            <a:endParaRPr lang="vi-VN"/>
          </a:p>
        </p:txBody>
      </p:sp>
      <p:sp>
        <p:nvSpPr>
          <p:cNvPr id="24607" name="Freeform 31"/>
          <p:cNvSpPr>
            <a:spLocks/>
          </p:cNvSpPr>
          <p:nvPr/>
        </p:nvSpPr>
        <p:spPr bwMode="auto">
          <a:xfrm>
            <a:off x="6080125" y="4830763"/>
            <a:ext cx="274638" cy="42862"/>
          </a:xfrm>
          <a:custGeom>
            <a:avLst/>
            <a:gdLst>
              <a:gd name="T0" fmla="*/ 274638 w 173"/>
              <a:gd name="T1" fmla="*/ 0 h 27"/>
              <a:gd name="T2" fmla="*/ 0 w 173"/>
              <a:gd name="T3" fmla="*/ 42862 h 27"/>
              <a:gd name="T4" fmla="*/ 0 60000 65536"/>
              <a:gd name="T5" fmla="*/ 0 60000 65536"/>
              <a:gd name="T6" fmla="*/ 0 w 173"/>
              <a:gd name="T7" fmla="*/ 0 h 27"/>
              <a:gd name="T8" fmla="*/ 173 w 173"/>
              <a:gd name="T9" fmla="*/ 27 h 27"/>
            </a:gdLst>
            <a:ahLst/>
            <a:cxnLst>
              <a:cxn ang="T4">
                <a:pos x="T0" y="T1"/>
              </a:cxn>
              <a:cxn ang="T5">
                <a:pos x="T2" y="T3"/>
              </a:cxn>
            </a:cxnLst>
            <a:rect l="T6" t="T7" r="T8" b="T9"/>
            <a:pathLst>
              <a:path w="173" h="27">
                <a:moveTo>
                  <a:pt x="173" y="0"/>
                </a:moveTo>
                <a:cubicBezTo>
                  <a:pt x="117" y="19"/>
                  <a:pt x="59" y="27"/>
                  <a:pt x="0" y="27"/>
                </a:cubicBezTo>
              </a:path>
            </a:pathLst>
          </a:custGeom>
          <a:noFill/>
          <a:ln w="57150">
            <a:solidFill>
              <a:srgbClr val="0000FF"/>
            </a:solidFill>
            <a:round/>
            <a:headEnd/>
            <a:tailEnd/>
          </a:ln>
        </p:spPr>
        <p:txBody>
          <a:bodyPr/>
          <a:lstStyle/>
          <a:p>
            <a:endParaRPr lang="vi-VN"/>
          </a:p>
        </p:txBody>
      </p:sp>
      <p:sp>
        <p:nvSpPr>
          <p:cNvPr id="24608" name="Freeform 32"/>
          <p:cNvSpPr>
            <a:spLocks/>
          </p:cNvSpPr>
          <p:nvPr/>
        </p:nvSpPr>
        <p:spPr bwMode="auto">
          <a:xfrm>
            <a:off x="4105275" y="4173538"/>
            <a:ext cx="1843088" cy="671512"/>
          </a:xfrm>
          <a:custGeom>
            <a:avLst/>
            <a:gdLst>
              <a:gd name="T0" fmla="*/ 1843088 w 1161"/>
              <a:gd name="T1" fmla="*/ 671512 h 423"/>
              <a:gd name="T2" fmla="*/ 1755775 w 1161"/>
              <a:gd name="T3" fmla="*/ 569912 h 423"/>
              <a:gd name="T4" fmla="*/ 1639888 w 1161"/>
              <a:gd name="T5" fmla="*/ 336550 h 423"/>
              <a:gd name="T6" fmla="*/ 1495425 w 1161"/>
              <a:gd name="T7" fmla="*/ 250825 h 423"/>
              <a:gd name="T8" fmla="*/ 1422400 w 1161"/>
              <a:gd name="T9" fmla="*/ 192087 h 423"/>
              <a:gd name="T10" fmla="*/ 1103313 w 1161"/>
              <a:gd name="T11" fmla="*/ 163512 h 423"/>
              <a:gd name="T12" fmla="*/ 725488 w 1161"/>
              <a:gd name="T13" fmla="*/ 149225 h 423"/>
              <a:gd name="T14" fmla="*/ 174625 w 1161"/>
              <a:gd name="T15" fmla="*/ 61912 h 423"/>
              <a:gd name="T16" fmla="*/ 115888 w 1161"/>
              <a:gd name="T17" fmla="*/ 3175 h 423"/>
              <a:gd name="T18" fmla="*/ 58738 w 1161"/>
              <a:gd name="T19" fmla="*/ 17462 h 423"/>
              <a:gd name="T20" fmla="*/ 0 w 1161"/>
              <a:gd name="T21" fmla="*/ 17462 h 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1"/>
              <a:gd name="T34" fmla="*/ 0 h 423"/>
              <a:gd name="T35" fmla="*/ 1161 w 1161"/>
              <a:gd name="T36" fmla="*/ 423 h 4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1" h="423">
                <a:moveTo>
                  <a:pt x="1161" y="423"/>
                </a:moveTo>
                <a:cubicBezTo>
                  <a:pt x="1141" y="402"/>
                  <a:pt x="1127" y="379"/>
                  <a:pt x="1106" y="359"/>
                </a:cubicBezTo>
                <a:cubicBezTo>
                  <a:pt x="1094" y="318"/>
                  <a:pt x="1069" y="242"/>
                  <a:pt x="1033" y="212"/>
                </a:cubicBezTo>
                <a:cubicBezTo>
                  <a:pt x="966" y="156"/>
                  <a:pt x="1026" y="247"/>
                  <a:pt x="942" y="158"/>
                </a:cubicBezTo>
                <a:cubicBezTo>
                  <a:pt x="931" y="147"/>
                  <a:pt x="912" y="124"/>
                  <a:pt x="896" y="121"/>
                </a:cubicBezTo>
                <a:cubicBezTo>
                  <a:pt x="830" y="111"/>
                  <a:pt x="762" y="109"/>
                  <a:pt x="695" y="103"/>
                </a:cubicBezTo>
                <a:cubicBezTo>
                  <a:pt x="625" y="29"/>
                  <a:pt x="701" y="100"/>
                  <a:pt x="457" y="94"/>
                </a:cubicBezTo>
                <a:cubicBezTo>
                  <a:pt x="344" y="91"/>
                  <a:pt x="222" y="55"/>
                  <a:pt x="110" y="39"/>
                </a:cubicBezTo>
                <a:cubicBezTo>
                  <a:pt x="108" y="37"/>
                  <a:pt x="76" y="3"/>
                  <a:pt x="73" y="2"/>
                </a:cubicBezTo>
                <a:cubicBezTo>
                  <a:pt x="61" y="0"/>
                  <a:pt x="49" y="9"/>
                  <a:pt x="37" y="11"/>
                </a:cubicBezTo>
                <a:cubicBezTo>
                  <a:pt x="25" y="13"/>
                  <a:pt x="12" y="11"/>
                  <a:pt x="0" y="11"/>
                </a:cubicBezTo>
              </a:path>
            </a:pathLst>
          </a:custGeom>
          <a:noFill/>
          <a:ln w="57150">
            <a:solidFill>
              <a:srgbClr val="0000FF"/>
            </a:solidFill>
            <a:round/>
            <a:headEnd/>
            <a:tailEnd/>
          </a:ln>
        </p:spPr>
        <p:txBody>
          <a:bodyPr/>
          <a:lstStyle/>
          <a:p>
            <a:endParaRPr lang="vi-VN"/>
          </a:p>
        </p:txBody>
      </p:sp>
      <p:sp>
        <p:nvSpPr>
          <p:cNvPr id="24609" name="Freeform 33"/>
          <p:cNvSpPr>
            <a:spLocks/>
          </p:cNvSpPr>
          <p:nvPr/>
        </p:nvSpPr>
        <p:spPr bwMode="auto">
          <a:xfrm>
            <a:off x="3759200" y="3960813"/>
            <a:ext cx="171450" cy="179387"/>
          </a:xfrm>
          <a:custGeom>
            <a:avLst/>
            <a:gdLst>
              <a:gd name="T0" fmla="*/ 12700 w 108"/>
              <a:gd name="T1" fmla="*/ 26987 h 113"/>
              <a:gd name="T2" fmla="*/ 55563 w 108"/>
              <a:gd name="T3" fmla="*/ 114300 h 113"/>
              <a:gd name="T4" fmla="*/ 69850 w 108"/>
              <a:gd name="T5" fmla="*/ 158750 h 113"/>
              <a:gd name="T6" fmla="*/ 171450 w 108"/>
              <a:gd name="T7" fmla="*/ 173037 h 113"/>
              <a:gd name="T8" fmla="*/ 0 60000 65536"/>
              <a:gd name="T9" fmla="*/ 0 60000 65536"/>
              <a:gd name="T10" fmla="*/ 0 60000 65536"/>
              <a:gd name="T11" fmla="*/ 0 60000 65536"/>
              <a:gd name="T12" fmla="*/ 0 w 108"/>
              <a:gd name="T13" fmla="*/ 0 h 113"/>
              <a:gd name="T14" fmla="*/ 108 w 108"/>
              <a:gd name="T15" fmla="*/ 113 h 113"/>
            </a:gdLst>
            <a:ahLst/>
            <a:cxnLst>
              <a:cxn ang="T8">
                <a:pos x="T0" y="T1"/>
              </a:cxn>
              <a:cxn ang="T9">
                <a:pos x="T2" y="T3"/>
              </a:cxn>
              <a:cxn ang="T10">
                <a:pos x="T4" y="T5"/>
              </a:cxn>
              <a:cxn ang="T11">
                <a:pos x="T6" y="T7"/>
              </a:cxn>
            </a:cxnLst>
            <a:rect l="T12" t="T13" r="T14" b="T15"/>
            <a:pathLst>
              <a:path w="108" h="113">
                <a:moveTo>
                  <a:pt x="8" y="17"/>
                </a:moveTo>
                <a:cubicBezTo>
                  <a:pt x="31" y="88"/>
                  <a:pt x="0" y="0"/>
                  <a:pt x="35" y="72"/>
                </a:cubicBezTo>
                <a:cubicBezTo>
                  <a:pt x="39" y="81"/>
                  <a:pt x="37" y="93"/>
                  <a:pt x="44" y="100"/>
                </a:cubicBezTo>
                <a:cubicBezTo>
                  <a:pt x="57" y="113"/>
                  <a:pt x="95" y="109"/>
                  <a:pt x="108" y="109"/>
                </a:cubicBezTo>
              </a:path>
            </a:pathLst>
          </a:custGeom>
          <a:noFill/>
          <a:ln w="57150">
            <a:solidFill>
              <a:srgbClr val="0000FF"/>
            </a:solidFill>
            <a:round/>
            <a:headEnd/>
            <a:tailEnd/>
          </a:ln>
        </p:spPr>
        <p:txBody>
          <a:bodyPr/>
          <a:lstStyle/>
          <a:p>
            <a:endParaRPr lang="vi-VN"/>
          </a:p>
        </p:txBody>
      </p:sp>
      <p:sp>
        <p:nvSpPr>
          <p:cNvPr id="24610" name="Freeform 34"/>
          <p:cNvSpPr>
            <a:spLocks/>
          </p:cNvSpPr>
          <p:nvPr/>
        </p:nvSpPr>
        <p:spPr bwMode="auto">
          <a:xfrm>
            <a:off x="3695700" y="3683000"/>
            <a:ext cx="47625" cy="174625"/>
          </a:xfrm>
          <a:custGeom>
            <a:avLst/>
            <a:gdLst>
              <a:gd name="T0" fmla="*/ 47625 w 30"/>
              <a:gd name="T1" fmla="*/ 0 h 110"/>
              <a:gd name="T2" fmla="*/ 31750 w 30"/>
              <a:gd name="T3" fmla="*/ 174625 h 110"/>
              <a:gd name="T4" fmla="*/ 0 60000 65536"/>
              <a:gd name="T5" fmla="*/ 0 60000 65536"/>
              <a:gd name="T6" fmla="*/ 0 w 30"/>
              <a:gd name="T7" fmla="*/ 0 h 110"/>
              <a:gd name="T8" fmla="*/ 30 w 30"/>
              <a:gd name="T9" fmla="*/ 110 h 110"/>
            </a:gdLst>
            <a:ahLst/>
            <a:cxnLst>
              <a:cxn ang="T4">
                <a:pos x="T0" y="T1"/>
              </a:cxn>
              <a:cxn ang="T5">
                <a:pos x="T2" y="T3"/>
              </a:cxn>
            </a:cxnLst>
            <a:rect l="T6" t="T7" r="T8" b="T9"/>
            <a:pathLst>
              <a:path w="30" h="110">
                <a:moveTo>
                  <a:pt x="30" y="0"/>
                </a:moveTo>
                <a:cubicBezTo>
                  <a:pt x="0" y="45"/>
                  <a:pt x="20" y="60"/>
                  <a:pt x="20" y="110"/>
                </a:cubicBezTo>
              </a:path>
            </a:pathLst>
          </a:custGeom>
          <a:noFill/>
          <a:ln w="57150">
            <a:solidFill>
              <a:srgbClr val="0000FF"/>
            </a:solidFill>
            <a:round/>
            <a:headEnd/>
            <a:tailEnd/>
          </a:ln>
        </p:spPr>
        <p:txBody>
          <a:bodyPr/>
          <a:lstStyle/>
          <a:p>
            <a:endParaRPr lang="vi-VN"/>
          </a:p>
        </p:txBody>
      </p:sp>
      <p:sp>
        <p:nvSpPr>
          <p:cNvPr id="24611" name="Freeform 35"/>
          <p:cNvSpPr>
            <a:spLocks/>
          </p:cNvSpPr>
          <p:nvPr/>
        </p:nvSpPr>
        <p:spPr bwMode="auto">
          <a:xfrm>
            <a:off x="3657600" y="3124200"/>
            <a:ext cx="104775" cy="744538"/>
          </a:xfrm>
          <a:custGeom>
            <a:avLst/>
            <a:gdLst>
              <a:gd name="T0" fmla="*/ 0 w 18"/>
              <a:gd name="T1" fmla="*/ 0 h 229"/>
              <a:gd name="T2" fmla="*/ 104775 w 18"/>
              <a:gd name="T3" fmla="*/ 744538 h 229"/>
              <a:gd name="T4" fmla="*/ 0 60000 65536"/>
              <a:gd name="T5" fmla="*/ 0 60000 65536"/>
              <a:gd name="T6" fmla="*/ 0 w 18"/>
              <a:gd name="T7" fmla="*/ 0 h 229"/>
              <a:gd name="T8" fmla="*/ 18 w 18"/>
              <a:gd name="T9" fmla="*/ 229 h 229"/>
            </a:gdLst>
            <a:ahLst/>
            <a:cxnLst>
              <a:cxn ang="T4">
                <a:pos x="T0" y="T1"/>
              </a:cxn>
              <a:cxn ang="T5">
                <a:pos x="T2" y="T3"/>
              </a:cxn>
            </a:cxnLst>
            <a:rect l="T6" t="T7" r="T8" b="T9"/>
            <a:pathLst>
              <a:path w="18" h="229">
                <a:moveTo>
                  <a:pt x="0" y="0"/>
                </a:moveTo>
                <a:cubicBezTo>
                  <a:pt x="6" y="77"/>
                  <a:pt x="18" y="152"/>
                  <a:pt x="18" y="229"/>
                </a:cubicBezTo>
              </a:path>
            </a:pathLst>
          </a:custGeom>
          <a:noFill/>
          <a:ln w="57150">
            <a:solidFill>
              <a:srgbClr val="0000FF"/>
            </a:solidFill>
            <a:round/>
            <a:headEnd/>
            <a:tailEnd/>
          </a:ln>
        </p:spPr>
        <p:txBody>
          <a:bodyPr/>
          <a:lstStyle/>
          <a:p>
            <a:endParaRPr lang="vi-VN"/>
          </a:p>
        </p:txBody>
      </p:sp>
      <p:sp>
        <p:nvSpPr>
          <p:cNvPr id="24612" name="Freeform 36"/>
          <p:cNvSpPr>
            <a:spLocks/>
          </p:cNvSpPr>
          <p:nvPr/>
        </p:nvSpPr>
        <p:spPr bwMode="auto">
          <a:xfrm>
            <a:off x="3670300" y="2813050"/>
            <a:ext cx="58738" cy="260350"/>
          </a:xfrm>
          <a:custGeom>
            <a:avLst/>
            <a:gdLst>
              <a:gd name="T0" fmla="*/ 0 w 37"/>
              <a:gd name="T1" fmla="*/ 0 h 164"/>
              <a:gd name="T2" fmla="*/ 0 w 37"/>
              <a:gd name="T3" fmla="*/ 260350 h 164"/>
              <a:gd name="T4" fmla="*/ 0 60000 65536"/>
              <a:gd name="T5" fmla="*/ 0 60000 65536"/>
              <a:gd name="T6" fmla="*/ 0 w 37"/>
              <a:gd name="T7" fmla="*/ 0 h 164"/>
              <a:gd name="T8" fmla="*/ 37 w 37"/>
              <a:gd name="T9" fmla="*/ 164 h 164"/>
            </a:gdLst>
            <a:ahLst/>
            <a:cxnLst>
              <a:cxn ang="T4">
                <a:pos x="T0" y="T1"/>
              </a:cxn>
              <a:cxn ang="T5">
                <a:pos x="T2" y="T3"/>
              </a:cxn>
            </a:cxnLst>
            <a:rect l="T6" t="T7" r="T8" b="T9"/>
            <a:pathLst>
              <a:path w="37" h="164">
                <a:moveTo>
                  <a:pt x="0" y="0"/>
                </a:moveTo>
                <a:cubicBezTo>
                  <a:pt x="37" y="55"/>
                  <a:pt x="0" y="94"/>
                  <a:pt x="0" y="164"/>
                </a:cubicBezTo>
              </a:path>
            </a:pathLst>
          </a:custGeom>
          <a:noFill/>
          <a:ln w="57150">
            <a:solidFill>
              <a:srgbClr val="0000FF"/>
            </a:solidFill>
            <a:round/>
            <a:headEnd/>
            <a:tailEnd/>
          </a:ln>
        </p:spPr>
        <p:txBody>
          <a:bodyPr/>
          <a:lstStyle/>
          <a:p>
            <a:endParaRPr lang="vi-VN"/>
          </a:p>
        </p:txBody>
      </p:sp>
      <p:sp>
        <p:nvSpPr>
          <p:cNvPr id="24613" name="Freeform 37"/>
          <p:cNvSpPr>
            <a:spLocks/>
          </p:cNvSpPr>
          <p:nvPr/>
        </p:nvSpPr>
        <p:spPr bwMode="auto">
          <a:xfrm>
            <a:off x="3581400" y="1371600"/>
            <a:ext cx="152400" cy="939800"/>
          </a:xfrm>
          <a:custGeom>
            <a:avLst/>
            <a:gdLst>
              <a:gd name="T0" fmla="*/ 152400 w 20"/>
              <a:gd name="T1" fmla="*/ 0 h 256"/>
              <a:gd name="T2" fmla="*/ 15240 w 20"/>
              <a:gd name="T3" fmla="*/ 939800 h 256"/>
              <a:gd name="T4" fmla="*/ 0 60000 65536"/>
              <a:gd name="T5" fmla="*/ 0 60000 65536"/>
              <a:gd name="T6" fmla="*/ 0 w 20"/>
              <a:gd name="T7" fmla="*/ 0 h 256"/>
              <a:gd name="T8" fmla="*/ 20 w 20"/>
              <a:gd name="T9" fmla="*/ 256 h 256"/>
            </a:gdLst>
            <a:ahLst/>
            <a:cxnLst>
              <a:cxn ang="T4">
                <a:pos x="T0" y="T1"/>
              </a:cxn>
              <a:cxn ang="T5">
                <a:pos x="T2" y="T3"/>
              </a:cxn>
            </a:cxnLst>
            <a:rect l="T6" t="T7" r="T8" b="T9"/>
            <a:pathLst>
              <a:path w="20" h="256">
                <a:moveTo>
                  <a:pt x="20" y="0"/>
                </a:moveTo>
                <a:cubicBezTo>
                  <a:pt x="0" y="213"/>
                  <a:pt x="2" y="128"/>
                  <a:pt x="2" y="256"/>
                </a:cubicBezTo>
              </a:path>
            </a:pathLst>
          </a:custGeom>
          <a:noFill/>
          <a:ln w="57150">
            <a:solidFill>
              <a:srgbClr val="0000FF"/>
            </a:solidFill>
            <a:round/>
            <a:headEnd/>
            <a:tailEnd/>
          </a:ln>
        </p:spPr>
        <p:txBody>
          <a:bodyPr/>
          <a:lstStyle/>
          <a:p>
            <a:endParaRPr lang="vi-VN"/>
          </a:p>
        </p:txBody>
      </p:sp>
      <p:sp>
        <p:nvSpPr>
          <p:cNvPr id="24614" name="Freeform 38"/>
          <p:cNvSpPr>
            <a:spLocks/>
          </p:cNvSpPr>
          <p:nvPr/>
        </p:nvSpPr>
        <p:spPr bwMode="auto">
          <a:xfrm>
            <a:off x="3641725" y="1404938"/>
            <a:ext cx="71438" cy="57150"/>
          </a:xfrm>
          <a:custGeom>
            <a:avLst/>
            <a:gdLst>
              <a:gd name="T0" fmla="*/ 71438 w 45"/>
              <a:gd name="T1" fmla="*/ 0 h 36"/>
              <a:gd name="T2" fmla="*/ 28575 w 45"/>
              <a:gd name="T3" fmla="*/ 14288 h 36"/>
              <a:gd name="T4" fmla="*/ 0 w 45"/>
              <a:gd name="T5" fmla="*/ 57150 h 36"/>
              <a:gd name="T6" fmla="*/ 0 60000 65536"/>
              <a:gd name="T7" fmla="*/ 0 60000 65536"/>
              <a:gd name="T8" fmla="*/ 0 60000 65536"/>
              <a:gd name="T9" fmla="*/ 0 w 45"/>
              <a:gd name="T10" fmla="*/ 0 h 36"/>
              <a:gd name="T11" fmla="*/ 45 w 45"/>
              <a:gd name="T12" fmla="*/ 36 h 36"/>
            </a:gdLst>
            <a:ahLst/>
            <a:cxnLst>
              <a:cxn ang="T6">
                <a:pos x="T0" y="T1"/>
              </a:cxn>
              <a:cxn ang="T7">
                <a:pos x="T2" y="T3"/>
              </a:cxn>
              <a:cxn ang="T8">
                <a:pos x="T4" y="T5"/>
              </a:cxn>
            </a:cxnLst>
            <a:rect l="T9" t="T10" r="T11" b="T12"/>
            <a:pathLst>
              <a:path w="45" h="36">
                <a:moveTo>
                  <a:pt x="45" y="0"/>
                </a:moveTo>
                <a:cubicBezTo>
                  <a:pt x="36" y="3"/>
                  <a:pt x="25" y="3"/>
                  <a:pt x="18" y="9"/>
                </a:cubicBezTo>
                <a:cubicBezTo>
                  <a:pt x="10" y="16"/>
                  <a:pt x="0" y="36"/>
                  <a:pt x="0" y="36"/>
                </a:cubicBezTo>
              </a:path>
            </a:pathLst>
          </a:custGeom>
          <a:noFill/>
          <a:ln w="9525">
            <a:solidFill>
              <a:schemeClr val="tx1"/>
            </a:solidFill>
            <a:round/>
            <a:headEnd/>
            <a:tailEnd/>
          </a:ln>
        </p:spPr>
        <p:txBody>
          <a:bodyPr/>
          <a:lstStyle/>
          <a:p>
            <a:endParaRPr lang="vi-VN"/>
          </a:p>
        </p:txBody>
      </p:sp>
      <p:sp>
        <p:nvSpPr>
          <p:cNvPr id="24615" name="Freeform 39"/>
          <p:cNvSpPr>
            <a:spLocks/>
          </p:cNvSpPr>
          <p:nvPr/>
        </p:nvSpPr>
        <p:spPr bwMode="auto">
          <a:xfrm>
            <a:off x="3714750" y="1027113"/>
            <a:ext cx="652463" cy="381000"/>
          </a:xfrm>
          <a:custGeom>
            <a:avLst/>
            <a:gdLst>
              <a:gd name="T0" fmla="*/ 71438 w 411"/>
              <a:gd name="T1" fmla="*/ 319088 h 240"/>
              <a:gd name="T2" fmla="*/ 130175 w 411"/>
              <a:gd name="T3" fmla="*/ 231775 h 240"/>
              <a:gd name="T4" fmla="*/ 347663 w 411"/>
              <a:gd name="T5" fmla="*/ 87313 h 240"/>
              <a:gd name="T6" fmla="*/ 390525 w 411"/>
              <a:gd name="T7" fmla="*/ 58738 h 240"/>
              <a:gd name="T8" fmla="*/ 622300 w 411"/>
              <a:gd name="T9" fmla="*/ 28575 h 240"/>
              <a:gd name="T10" fmla="*/ 652463 w 411"/>
              <a:gd name="T11" fmla="*/ 0 h 240"/>
              <a:gd name="T12" fmla="*/ 0 60000 65536"/>
              <a:gd name="T13" fmla="*/ 0 60000 65536"/>
              <a:gd name="T14" fmla="*/ 0 60000 65536"/>
              <a:gd name="T15" fmla="*/ 0 60000 65536"/>
              <a:gd name="T16" fmla="*/ 0 60000 65536"/>
              <a:gd name="T17" fmla="*/ 0 60000 65536"/>
              <a:gd name="T18" fmla="*/ 0 w 411"/>
              <a:gd name="T19" fmla="*/ 0 h 240"/>
              <a:gd name="T20" fmla="*/ 411 w 411"/>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411" h="240">
                <a:moveTo>
                  <a:pt x="45" y="201"/>
                </a:moveTo>
                <a:cubicBezTo>
                  <a:pt x="141" y="137"/>
                  <a:pt x="0" y="240"/>
                  <a:pt x="82" y="146"/>
                </a:cubicBezTo>
                <a:cubicBezTo>
                  <a:pt x="98" y="128"/>
                  <a:pt x="192" y="70"/>
                  <a:pt x="219" y="55"/>
                </a:cubicBezTo>
                <a:cubicBezTo>
                  <a:pt x="228" y="50"/>
                  <a:pt x="235" y="39"/>
                  <a:pt x="246" y="37"/>
                </a:cubicBezTo>
                <a:cubicBezTo>
                  <a:pt x="294" y="27"/>
                  <a:pt x="343" y="24"/>
                  <a:pt x="392" y="18"/>
                </a:cubicBezTo>
                <a:cubicBezTo>
                  <a:pt x="398" y="12"/>
                  <a:pt x="411" y="0"/>
                  <a:pt x="411" y="0"/>
                </a:cubicBezTo>
              </a:path>
            </a:pathLst>
          </a:custGeom>
          <a:noFill/>
          <a:ln w="57150">
            <a:solidFill>
              <a:srgbClr val="0000FF"/>
            </a:solidFill>
            <a:round/>
            <a:headEnd/>
            <a:tailEnd/>
          </a:ln>
        </p:spPr>
        <p:txBody>
          <a:bodyPr/>
          <a:lstStyle/>
          <a:p>
            <a:endParaRPr lang="vi-VN"/>
          </a:p>
        </p:txBody>
      </p:sp>
      <p:sp>
        <p:nvSpPr>
          <p:cNvPr id="24616" name="Freeform 40"/>
          <p:cNvSpPr>
            <a:spLocks/>
          </p:cNvSpPr>
          <p:nvPr/>
        </p:nvSpPr>
        <p:spPr bwMode="auto">
          <a:xfrm>
            <a:off x="4483100" y="882650"/>
            <a:ext cx="217488" cy="115888"/>
          </a:xfrm>
          <a:custGeom>
            <a:avLst/>
            <a:gdLst>
              <a:gd name="T0" fmla="*/ 217488 w 137"/>
              <a:gd name="T1" fmla="*/ 0 h 73"/>
              <a:gd name="T2" fmla="*/ 73025 w 137"/>
              <a:gd name="T3" fmla="*/ 57150 h 73"/>
              <a:gd name="T4" fmla="*/ 42863 w 137"/>
              <a:gd name="T5" fmla="*/ 87313 h 73"/>
              <a:gd name="T6" fmla="*/ 0 w 137"/>
              <a:gd name="T7" fmla="*/ 115888 h 73"/>
              <a:gd name="T8" fmla="*/ 0 60000 65536"/>
              <a:gd name="T9" fmla="*/ 0 60000 65536"/>
              <a:gd name="T10" fmla="*/ 0 60000 65536"/>
              <a:gd name="T11" fmla="*/ 0 60000 65536"/>
              <a:gd name="T12" fmla="*/ 0 w 137"/>
              <a:gd name="T13" fmla="*/ 0 h 73"/>
              <a:gd name="T14" fmla="*/ 137 w 137"/>
              <a:gd name="T15" fmla="*/ 73 h 73"/>
            </a:gdLst>
            <a:ahLst/>
            <a:cxnLst>
              <a:cxn ang="T8">
                <a:pos x="T0" y="T1"/>
              </a:cxn>
              <a:cxn ang="T9">
                <a:pos x="T2" y="T3"/>
              </a:cxn>
              <a:cxn ang="T10">
                <a:pos x="T4" y="T5"/>
              </a:cxn>
              <a:cxn ang="T11">
                <a:pos x="T6" y="T7"/>
              </a:cxn>
            </a:cxnLst>
            <a:rect l="T12" t="T13" r="T14" b="T15"/>
            <a:pathLst>
              <a:path w="137" h="73">
                <a:moveTo>
                  <a:pt x="137" y="0"/>
                </a:moveTo>
                <a:cubicBezTo>
                  <a:pt x="103" y="8"/>
                  <a:pt x="74" y="14"/>
                  <a:pt x="46" y="36"/>
                </a:cubicBezTo>
                <a:cubicBezTo>
                  <a:pt x="39" y="42"/>
                  <a:pt x="34" y="49"/>
                  <a:pt x="27" y="55"/>
                </a:cubicBezTo>
                <a:cubicBezTo>
                  <a:pt x="19" y="62"/>
                  <a:pt x="0" y="73"/>
                  <a:pt x="0" y="73"/>
                </a:cubicBezTo>
              </a:path>
            </a:pathLst>
          </a:custGeom>
          <a:noFill/>
          <a:ln w="57150">
            <a:solidFill>
              <a:srgbClr val="0000FF"/>
            </a:solidFill>
            <a:round/>
            <a:headEnd/>
            <a:tailEnd/>
          </a:ln>
        </p:spPr>
        <p:txBody>
          <a:bodyPr/>
          <a:lstStyle/>
          <a:p>
            <a:endParaRPr lang="vi-VN"/>
          </a:p>
        </p:txBody>
      </p:sp>
      <p:sp>
        <p:nvSpPr>
          <p:cNvPr id="24617" name="Freeform 41"/>
          <p:cNvSpPr>
            <a:spLocks/>
          </p:cNvSpPr>
          <p:nvPr/>
        </p:nvSpPr>
        <p:spPr bwMode="auto">
          <a:xfrm flipV="1">
            <a:off x="6172200" y="381000"/>
            <a:ext cx="762000" cy="152400"/>
          </a:xfrm>
          <a:custGeom>
            <a:avLst/>
            <a:gdLst>
              <a:gd name="T0" fmla="*/ 0 w 330"/>
              <a:gd name="T1" fmla="*/ 0 h 77"/>
              <a:gd name="T2" fmla="*/ 401782 w 330"/>
              <a:gd name="T3" fmla="*/ 17813 h 77"/>
              <a:gd name="T4" fmla="*/ 655782 w 330"/>
              <a:gd name="T5" fmla="*/ 108857 h 77"/>
              <a:gd name="T6" fmla="*/ 762000 w 330"/>
              <a:gd name="T7" fmla="*/ 144483 h 77"/>
              <a:gd name="T8" fmla="*/ 0 60000 65536"/>
              <a:gd name="T9" fmla="*/ 0 60000 65536"/>
              <a:gd name="T10" fmla="*/ 0 60000 65536"/>
              <a:gd name="T11" fmla="*/ 0 60000 65536"/>
              <a:gd name="T12" fmla="*/ 0 w 330"/>
              <a:gd name="T13" fmla="*/ 0 h 77"/>
              <a:gd name="T14" fmla="*/ 330 w 330"/>
              <a:gd name="T15" fmla="*/ 77 h 77"/>
            </a:gdLst>
            <a:ahLst/>
            <a:cxnLst>
              <a:cxn ang="T8">
                <a:pos x="T0" y="T1"/>
              </a:cxn>
              <a:cxn ang="T9">
                <a:pos x="T2" y="T3"/>
              </a:cxn>
              <a:cxn ang="T10">
                <a:pos x="T4" y="T5"/>
              </a:cxn>
              <a:cxn ang="T11">
                <a:pos x="T6" y="T7"/>
              </a:cxn>
            </a:cxnLst>
            <a:rect l="T12" t="T13" r="T14" b="T15"/>
            <a:pathLst>
              <a:path w="330" h="77">
                <a:moveTo>
                  <a:pt x="0" y="0"/>
                </a:moveTo>
                <a:cubicBezTo>
                  <a:pt x="58" y="3"/>
                  <a:pt x="116" y="4"/>
                  <a:pt x="174" y="9"/>
                </a:cubicBezTo>
                <a:cubicBezTo>
                  <a:pt x="209" y="12"/>
                  <a:pt x="249" y="44"/>
                  <a:pt x="284" y="55"/>
                </a:cubicBezTo>
                <a:cubicBezTo>
                  <a:pt x="316" y="77"/>
                  <a:pt x="300" y="73"/>
                  <a:pt x="330" y="73"/>
                </a:cubicBezTo>
              </a:path>
            </a:pathLst>
          </a:custGeom>
          <a:noFill/>
          <a:ln w="57150">
            <a:solidFill>
              <a:srgbClr val="0000FF"/>
            </a:solidFill>
            <a:round/>
            <a:headEnd/>
            <a:tailEnd/>
          </a:ln>
        </p:spPr>
        <p:txBody>
          <a:bodyPr/>
          <a:lstStyle/>
          <a:p>
            <a:endParaRPr lang="vi-VN"/>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4" name="Text Box 6"/>
          <p:cNvSpPr txBox="1">
            <a:spLocks noChangeArrowheads="1"/>
          </p:cNvSpPr>
          <p:nvPr/>
        </p:nvSpPr>
        <p:spPr bwMode="auto">
          <a:xfrm>
            <a:off x="881063" y="508000"/>
            <a:ext cx="71755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4000" dirty="0" err="1">
                <a:solidFill>
                  <a:srgbClr val="0000FF"/>
                </a:solidFill>
                <a:effectLst>
                  <a:outerShdw blurRad="38100" dist="38100" dir="2700000" algn="tl">
                    <a:srgbClr val="000000"/>
                  </a:outerShdw>
                </a:effectLst>
                <a:cs typeface="Arial" pitchFamily="34" charset="0"/>
              </a:rPr>
              <a:t>Nước</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Văn</a:t>
            </a:r>
            <a:r>
              <a:rPr lang="en-US" sz="4000" dirty="0">
                <a:solidFill>
                  <a:srgbClr val="0000FF"/>
                </a:solidFill>
                <a:effectLst>
                  <a:outerShdw blurRad="38100" dist="38100" dir="2700000" algn="tl">
                    <a:srgbClr val="000000"/>
                  </a:outerShdw>
                </a:effectLst>
                <a:cs typeface="Arial" pitchFamily="34" charset="0"/>
              </a:rPr>
              <a:t> Lang </a:t>
            </a:r>
            <a:r>
              <a:rPr lang="en-US" sz="4000" dirty="0" err="1">
                <a:solidFill>
                  <a:srgbClr val="0000FF"/>
                </a:solidFill>
                <a:effectLst>
                  <a:outerShdw blurRad="38100" dist="38100" dir="2700000" algn="tl">
                    <a:srgbClr val="000000"/>
                  </a:outerShdw>
                </a:effectLst>
                <a:cs typeface="Arial" pitchFamily="34" charset="0"/>
              </a:rPr>
              <a:t>ra</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đời</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khoảng</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thời</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gian</a:t>
            </a:r>
            <a:r>
              <a:rPr lang="en-US" sz="4000" dirty="0">
                <a:solidFill>
                  <a:srgbClr val="0000FF"/>
                </a:solidFill>
                <a:effectLst>
                  <a:outerShdw blurRad="38100" dist="38100" dir="2700000" algn="tl">
                    <a:srgbClr val="000000"/>
                  </a:outerShdw>
                </a:effectLst>
                <a:cs typeface="Arial" pitchFamily="34" charset="0"/>
              </a:rPr>
              <a:t> </a:t>
            </a:r>
            <a:r>
              <a:rPr lang="en-US" sz="4000" dirty="0" err="1">
                <a:solidFill>
                  <a:srgbClr val="0000FF"/>
                </a:solidFill>
                <a:effectLst>
                  <a:outerShdw blurRad="38100" dist="38100" dir="2700000" algn="tl">
                    <a:srgbClr val="000000"/>
                  </a:outerShdw>
                </a:effectLst>
                <a:cs typeface="Arial" pitchFamily="34" charset="0"/>
              </a:rPr>
              <a:t>nào</a:t>
            </a:r>
            <a:r>
              <a:rPr lang="en-US" sz="4000" dirty="0">
                <a:solidFill>
                  <a:srgbClr val="0000FF"/>
                </a:solidFill>
                <a:effectLst>
                  <a:outerShdw blurRad="38100" dist="38100" dir="2700000" algn="tl">
                    <a:srgbClr val="000000"/>
                  </a:outerShdw>
                </a:effectLst>
                <a:cs typeface="Arial" pitchFamily="34" charset="0"/>
              </a:rPr>
              <a:t>?</a:t>
            </a:r>
          </a:p>
        </p:txBody>
      </p:sp>
      <p:sp>
        <p:nvSpPr>
          <p:cNvPr id="447496" name="Text Box 8"/>
          <p:cNvSpPr txBox="1">
            <a:spLocks noChangeArrowheads="1"/>
          </p:cNvSpPr>
          <p:nvPr/>
        </p:nvSpPr>
        <p:spPr bwMode="auto">
          <a:xfrm>
            <a:off x="708025" y="519113"/>
            <a:ext cx="7175500" cy="1311275"/>
          </a:xfrm>
          <a:prstGeom prst="rect">
            <a:avLst/>
          </a:prstGeom>
          <a:solidFill>
            <a:schemeClr val="bg1"/>
          </a:solidFill>
          <a:ln>
            <a:noFill/>
          </a:ln>
          <a:effectLst/>
          <a:extLst/>
        </p:spPr>
        <p:txBody>
          <a:bodyPr>
            <a:spAutoFit/>
          </a:bodyPr>
          <a:lstStyle/>
          <a:p>
            <a:pPr>
              <a:spcBef>
                <a:spcPct val="50000"/>
              </a:spcBef>
              <a:defRPr/>
            </a:pPr>
            <a:r>
              <a:rPr lang="en-US" sz="4000" dirty="0">
                <a:solidFill>
                  <a:srgbClr val="CC0000"/>
                </a:solidFill>
                <a:effectLst>
                  <a:outerShdw blurRad="38100" dist="38100" dir="2700000" algn="tl">
                    <a:srgbClr val="000000"/>
                  </a:outerShdw>
                </a:effectLst>
                <a:cs typeface="Arial" pitchFamily="34" charset="0"/>
              </a:rPr>
              <a:t>- </a:t>
            </a:r>
            <a:r>
              <a:rPr lang="en-US" sz="4000" dirty="0" err="1">
                <a:solidFill>
                  <a:srgbClr val="CC0000"/>
                </a:solidFill>
                <a:effectLst>
                  <a:outerShdw blurRad="38100" dist="38100" dir="2700000" algn="tl">
                    <a:srgbClr val="000000"/>
                  </a:outerShdw>
                </a:effectLst>
                <a:cs typeface="Arial" pitchFamily="34" charset="0"/>
              </a:rPr>
              <a:t>Nước</a:t>
            </a:r>
            <a:r>
              <a:rPr lang="en-US" sz="4000" dirty="0">
                <a:solidFill>
                  <a:srgbClr val="CC0000"/>
                </a:solidFill>
                <a:effectLst>
                  <a:outerShdw blurRad="38100" dist="38100" dir="2700000" algn="tl">
                    <a:srgbClr val="000000"/>
                  </a:outerShdw>
                </a:effectLst>
                <a:cs typeface="Arial" pitchFamily="34" charset="0"/>
              </a:rPr>
              <a:t> </a:t>
            </a:r>
            <a:r>
              <a:rPr lang="en-US" sz="4000" dirty="0" err="1">
                <a:solidFill>
                  <a:srgbClr val="CC0000"/>
                </a:solidFill>
                <a:effectLst>
                  <a:outerShdw blurRad="38100" dist="38100" dir="2700000" algn="tl">
                    <a:srgbClr val="000000"/>
                  </a:outerShdw>
                </a:effectLst>
                <a:cs typeface="Arial" pitchFamily="34" charset="0"/>
              </a:rPr>
              <a:t>Văn</a:t>
            </a:r>
            <a:r>
              <a:rPr lang="en-US" sz="4000" dirty="0">
                <a:solidFill>
                  <a:srgbClr val="CC0000"/>
                </a:solidFill>
                <a:effectLst>
                  <a:outerShdw blurRad="38100" dist="38100" dir="2700000" algn="tl">
                    <a:srgbClr val="000000"/>
                  </a:outerShdw>
                </a:effectLst>
                <a:cs typeface="Arial" pitchFamily="34" charset="0"/>
              </a:rPr>
              <a:t> Lang </a:t>
            </a:r>
            <a:r>
              <a:rPr lang="en-US" sz="4000" dirty="0" err="1">
                <a:solidFill>
                  <a:srgbClr val="CC0000"/>
                </a:solidFill>
                <a:effectLst>
                  <a:outerShdw blurRad="38100" dist="38100" dir="2700000" algn="tl">
                    <a:srgbClr val="000000"/>
                  </a:outerShdw>
                </a:effectLst>
                <a:cs typeface="Arial" pitchFamily="34" charset="0"/>
              </a:rPr>
              <a:t>ra</a:t>
            </a:r>
            <a:r>
              <a:rPr lang="en-US" sz="4000" dirty="0">
                <a:solidFill>
                  <a:srgbClr val="CC0000"/>
                </a:solidFill>
                <a:effectLst>
                  <a:outerShdw blurRad="38100" dist="38100" dir="2700000" algn="tl">
                    <a:srgbClr val="000000"/>
                  </a:outerShdw>
                </a:effectLst>
                <a:cs typeface="Arial" pitchFamily="34" charset="0"/>
              </a:rPr>
              <a:t> </a:t>
            </a:r>
            <a:r>
              <a:rPr lang="en-US" sz="4000" dirty="0" err="1">
                <a:solidFill>
                  <a:srgbClr val="CC0000"/>
                </a:solidFill>
                <a:effectLst>
                  <a:outerShdw blurRad="38100" dist="38100" dir="2700000" algn="tl">
                    <a:srgbClr val="000000"/>
                  </a:outerShdw>
                </a:effectLst>
                <a:cs typeface="Arial" pitchFamily="34" charset="0"/>
              </a:rPr>
              <a:t>đời</a:t>
            </a:r>
            <a:r>
              <a:rPr lang="en-US" sz="4000" dirty="0">
                <a:solidFill>
                  <a:srgbClr val="CC0000"/>
                </a:solidFill>
                <a:effectLst>
                  <a:outerShdw blurRad="38100" dist="38100" dir="2700000" algn="tl">
                    <a:srgbClr val="000000"/>
                  </a:outerShdw>
                </a:effectLst>
                <a:cs typeface="Arial" pitchFamily="34" charset="0"/>
              </a:rPr>
              <a:t> </a:t>
            </a:r>
            <a:r>
              <a:rPr lang="en-US" sz="4000" dirty="0" err="1">
                <a:solidFill>
                  <a:srgbClr val="CC0000"/>
                </a:solidFill>
                <a:effectLst>
                  <a:outerShdw blurRad="38100" dist="38100" dir="2700000" algn="tl">
                    <a:srgbClr val="000000"/>
                  </a:outerShdw>
                </a:effectLst>
                <a:cs typeface="Arial" pitchFamily="34" charset="0"/>
              </a:rPr>
              <a:t>khoảng</a:t>
            </a:r>
            <a:r>
              <a:rPr lang="en-US" sz="4000" dirty="0">
                <a:solidFill>
                  <a:srgbClr val="CC0000"/>
                </a:solidFill>
                <a:effectLst>
                  <a:outerShdw blurRad="38100" dist="38100" dir="2700000" algn="tl">
                    <a:srgbClr val="000000"/>
                  </a:outerShdw>
                </a:effectLst>
                <a:cs typeface="Arial" pitchFamily="34" charset="0"/>
              </a:rPr>
              <a:t> 700 </a:t>
            </a:r>
            <a:r>
              <a:rPr lang="en-US" sz="4000" dirty="0" err="1">
                <a:solidFill>
                  <a:srgbClr val="CC0000"/>
                </a:solidFill>
                <a:effectLst>
                  <a:outerShdw blurRad="38100" dist="38100" dir="2700000" algn="tl">
                    <a:srgbClr val="000000"/>
                  </a:outerShdw>
                </a:effectLst>
                <a:cs typeface="Arial" pitchFamily="34" charset="0"/>
              </a:rPr>
              <a:t>năm</a:t>
            </a:r>
            <a:r>
              <a:rPr lang="en-US" sz="4000" dirty="0">
                <a:solidFill>
                  <a:srgbClr val="CC0000"/>
                </a:solidFill>
                <a:effectLst>
                  <a:outerShdw blurRad="38100" dist="38100" dir="2700000" algn="tl">
                    <a:srgbClr val="000000"/>
                  </a:outerShdw>
                </a:effectLst>
                <a:cs typeface="Arial" pitchFamily="34" charset="0"/>
              </a:rPr>
              <a:t> TCN.</a:t>
            </a:r>
            <a:endParaRPr lang="en-US" sz="4000" dirty="0">
              <a:solidFill>
                <a:srgbClr val="0000FF"/>
              </a:solidFill>
              <a:effectLst>
                <a:outerShdw blurRad="38100" dist="38100" dir="2700000" algn="tl">
                  <a:srgbClr val="000000"/>
                </a:outerShdw>
              </a:effectLst>
              <a:cs typeface="Arial" pitchFamily="34" charset="0"/>
            </a:endParaRPr>
          </a:p>
        </p:txBody>
      </p:sp>
      <p:sp>
        <p:nvSpPr>
          <p:cNvPr id="4" name="Text Box 4"/>
          <p:cNvSpPr txBox="1">
            <a:spLocks noChangeArrowheads="1"/>
          </p:cNvSpPr>
          <p:nvPr/>
        </p:nvSpPr>
        <p:spPr bwMode="auto">
          <a:xfrm>
            <a:off x="869950" y="2590800"/>
            <a:ext cx="7874000" cy="144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US" sz="4400" dirty="0" err="1">
                <a:solidFill>
                  <a:srgbClr val="0000FF"/>
                </a:solidFill>
                <a:effectLst>
                  <a:outerShdw blurRad="38100" dist="38100" dir="2700000" algn="tl">
                    <a:srgbClr val="000000"/>
                  </a:outerShdw>
                </a:effectLst>
              </a:rPr>
              <a:t>Nước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Văn</a:t>
            </a:r>
            <a:r>
              <a:rPr lang="en-US" sz="4400" dirty="0">
                <a:solidFill>
                  <a:srgbClr val="0000FF"/>
                </a:solidFill>
                <a:effectLst>
                  <a:outerShdw blurRad="38100" dist="38100" dir="2700000" algn="tl">
                    <a:srgbClr val="000000"/>
                  </a:outerShdw>
                </a:effectLst>
              </a:rPr>
              <a:t> Lang </a:t>
            </a:r>
            <a:r>
              <a:rPr lang="en-US" sz="4400" dirty="0" err="1">
                <a:solidFill>
                  <a:srgbClr val="0000FF"/>
                </a:solidFill>
                <a:effectLst>
                  <a:outerShdw blurRad="38100" dist="38100" dir="2700000" algn="tl">
                    <a:srgbClr val="000000"/>
                  </a:outerShdw>
                </a:effectLst>
              </a:rPr>
              <a:t>được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hình</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thành</a:t>
            </a:r>
            <a:r>
              <a:rPr lang="en-US" sz="4400" dirty="0">
                <a:solidFill>
                  <a:srgbClr val="0000FF"/>
                </a:solidFill>
                <a:effectLst>
                  <a:outerShdw blurRad="38100" dist="38100" dir="2700000" algn="tl">
                    <a:srgbClr val="000000"/>
                  </a:outerShdw>
                </a:effectLst>
              </a:rPr>
              <a:t> ở </a:t>
            </a:r>
            <a:r>
              <a:rPr lang="en-US" sz="4400" dirty="0" err="1">
                <a:solidFill>
                  <a:srgbClr val="0000FF"/>
                </a:solidFill>
                <a:effectLst>
                  <a:outerShdw blurRad="38100" dist="38100" dir="2700000" algn="tl">
                    <a:srgbClr val="000000"/>
                  </a:outerShdw>
                </a:effectLst>
              </a:rPr>
              <a:t>khu</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vực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nào</a:t>
            </a:r>
            <a:r>
              <a:rPr lang="en-US" sz="4400" dirty="0">
                <a:solidFill>
                  <a:srgbClr val="0000FF"/>
                </a:solidFill>
                <a:effectLst>
                  <a:outerShdw blurRad="38100" dist="38100" dir="2700000" algn="tl">
                    <a:srgbClr val="000000"/>
                  </a:outerShdw>
                </a:effectLst>
              </a:rPr>
              <a:t>?</a:t>
            </a:r>
          </a:p>
        </p:txBody>
      </p:sp>
      <p:sp>
        <p:nvSpPr>
          <p:cNvPr id="5" name="Text Box 5"/>
          <p:cNvSpPr txBox="1">
            <a:spLocks noChangeArrowheads="1"/>
          </p:cNvSpPr>
          <p:nvPr/>
        </p:nvSpPr>
        <p:spPr bwMode="auto">
          <a:xfrm>
            <a:off x="685800" y="2667000"/>
            <a:ext cx="7566025" cy="2124075"/>
          </a:xfrm>
          <a:prstGeom prst="rect">
            <a:avLst/>
          </a:prstGeom>
          <a:solidFill>
            <a:schemeClr val="bg1"/>
          </a:solidFill>
          <a:ln>
            <a:noFill/>
          </a:ln>
          <a:effectLst/>
          <a:extLst/>
        </p:spPr>
        <p:txBody>
          <a:bodyPr>
            <a:spAutoFit/>
          </a:bodyPr>
          <a:lstStyle/>
          <a:p>
            <a:pPr>
              <a:spcBef>
                <a:spcPct val="50000"/>
              </a:spcBef>
              <a:defRPr/>
            </a:pPr>
            <a:r>
              <a:rPr lang="en-US" sz="4400" dirty="0" err="1">
                <a:solidFill>
                  <a:srgbClr val="0000FF"/>
                </a:solidFill>
                <a:effectLst>
                  <a:outerShdw blurRad="38100" dist="38100" dir="2700000" algn="tl">
                    <a:srgbClr val="000000"/>
                  </a:outerShdw>
                </a:effectLst>
              </a:rPr>
              <a:t>Nước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Văn</a:t>
            </a:r>
            <a:r>
              <a:rPr lang="en-US" sz="4400" dirty="0">
                <a:solidFill>
                  <a:srgbClr val="0000FF"/>
                </a:solidFill>
                <a:effectLst>
                  <a:outerShdw blurRad="38100" dist="38100" dir="2700000" algn="tl">
                    <a:srgbClr val="000000"/>
                  </a:outerShdw>
                </a:effectLst>
              </a:rPr>
              <a:t> Lang </a:t>
            </a:r>
            <a:r>
              <a:rPr lang="en-US" sz="4400" dirty="0" err="1">
                <a:solidFill>
                  <a:srgbClr val="0000FF"/>
                </a:solidFill>
                <a:effectLst>
                  <a:outerShdw blurRad="38100" dist="38100" dir="2700000" algn="tl">
                    <a:srgbClr val="000000"/>
                  </a:outerShdw>
                </a:effectLst>
              </a:rPr>
              <a:t>được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hình</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thành</a:t>
            </a:r>
            <a:r>
              <a:rPr lang="en-US" sz="4400" dirty="0">
                <a:solidFill>
                  <a:srgbClr val="0000FF"/>
                </a:solidFill>
                <a:effectLst>
                  <a:outerShdw blurRad="38100" dist="38100" dir="2700000" algn="tl">
                    <a:srgbClr val="000000"/>
                  </a:outerShdw>
                </a:effectLst>
              </a:rPr>
              <a:t> ở </a:t>
            </a:r>
            <a:r>
              <a:rPr lang="en-US" sz="4400" dirty="0" err="1">
                <a:solidFill>
                  <a:srgbClr val="0000FF"/>
                </a:solidFill>
                <a:effectLst>
                  <a:outerShdw blurRad="38100" dist="38100" dir="2700000" algn="tl">
                    <a:srgbClr val="000000"/>
                  </a:outerShdw>
                </a:effectLst>
              </a:rPr>
              <a:t>khu</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vực</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sông</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Hồng</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sông</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Mã</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sông</a:t>
            </a:r>
            <a:r>
              <a:rPr lang="en-US" sz="4400" dirty="0">
                <a:solidFill>
                  <a:srgbClr val="0000FF"/>
                </a:solidFill>
                <a:effectLst>
                  <a:outerShdw blurRad="38100" dist="38100" dir="2700000" algn="tl">
                    <a:srgbClr val="000000"/>
                  </a:outerShdw>
                </a:effectLst>
              </a:rPr>
              <a:t> </a:t>
            </a:r>
            <a:r>
              <a:rPr lang="en-US" sz="4400" dirty="0" err="1">
                <a:solidFill>
                  <a:srgbClr val="0000FF"/>
                </a:solidFill>
                <a:effectLst>
                  <a:outerShdw blurRad="38100" dist="38100" dir="2700000" algn="tl">
                    <a:srgbClr val="000000"/>
                  </a:outerShdw>
                </a:effectLst>
              </a:rPr>
              <a:t>Cả</a:t>
            </a:r>
            <a:r>
              <a:rPr lang="en-US" sz="4400" dirty="0">
                <a:solidFill>
                  <a:srgbClr val="0000FF"/>
                </a:solidFill>
                <a:effectLst>
                  <a:outerShdw blurRad="38100" dist="38100" dir="2700000" algn="tl">
                    <a:srgbClr val="000000"/>
                  </a:outerShdw>
                </a:effectLst>
              </a:rPr>
              <a:t>.</a:t>
            </a:r>
          </a:p>
        </p:txBody>
      </p:sp>
    </p:spTree>
  </p:cSld>
  <p:clrMapOvr>
    <a:masterClrMapping/>
  </p:clrMapOvr>
  <p:transition>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496"/>
                                        </p:tgtEl>
                                        <p:attrNameLst>
                                          <p:attrName>style.visibility</p:attrName>
                                        </p:attrNameLst>
                                      </p:cBhvr>
                                      <p:to>
                                        <p:strVal val="visible"/>
                                      </p:to>
                                    </p:set>
                                    <p:animEffect transition="in" filter="wipe(down)">
                                      <p:cBhvr>
                                        <p:cTn id="7" dur="500"/>
                                        <p:tgtEl>
                                          <p:spTgt spid="4474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6"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133600" y="685800"/>
            <a:ext cx="4048125" cy="584200"/>
          </a:xfrm>
          <a:prstGeom prst="rect">
            <a:avLst/>
          </a:prstGeom>
          <a:noFill/>
          <a:ln w="9525">
            <a:noFill/>
            <a:miter lim="800000"/>
            <a:headEnd/>
            <a:tailEnd/>
          </a:ln>
        </p:spPr>
        <p:txBody>
          <a:bodyPr wrap="none">
            <a:spAutoFit/>
          </a:bodyPr>
          <a:lstStyle/>
          <a:p>
            <a:r>
              <a:rPr lang="en-US" sz="3200" b="1">
                <a:solidFill>
                  <a:srgbClr val="FF0000"/>
                </a:solidFill>
              </a:rPr>
              <a:t>Đọc thuộc ghi nhớ. </a:t>
            </a:r>
            <a:endParaRPr lang="en-US" sz="3200">
              <a:solidFill>
                <a:srgbClr val="FF0000"/>
              </a:solidFill>
            </a:endParaRPr>
          </a:p>
        </p:txBody>
      </p:sp>
      <p:sp>
        <p:nvSpPr>
          <p:cNvPr id="6" name="Rectangle 5"/>
          <p:cNvSpPr>
            <a:spLocks noChangeArrowheads="1"/>
          </p:cNvSpPr>
          <p:nvPr/>
        </p:nvSpPr>
        <p:spPr bwMode="auto">
          <a:xfrm>
            <a:off x="762000" y="652463"/>
            <a:ext cx="7924800" cy="4032250"/>
          </a:xfrm>
          <a:prstGeom prst="rect">
            <a:avLst/>
          </a:prstGeom>
          <a:solidFill>
            <a:schemeClr val="bg1"/>
          </a:solidFill>
          <a:ln w="9525">
            <a:noFill/>
            <a:miter lim="800000"/>
            <a:headEnd/>
            <a:tailEnd/>
          </a:ln>
        </p:spPr>
        <p:txBody>
          <a:bodyPr>
            <a:spAutoFit/>
          </a:bodyPr>
          <a:lstStyle/>
          <a:p>
            <a:r>
              <a:rPr lang="en-US" sz="3200" b="1">
                <a:solidFill>
                  <a:srgbClr val="0000FF"/>
                </a:solidFill>
              </a:rPr>
              <a:t>       Khoảng năm 700 TCN, nhà nước đầu tiên của nước ta ra đời. Tên nước là Văn Lang. Vua được gọi là Hùng Vương. Người Lạc Việt biết làm ruộng, ươm tơ, dệt lụa, đúc đồng làm vũ khí và công cụ sản xuất. Cuộc sống ở làng bản giản dị, vui tươi, hoà hợp với thiên nhiên và có nhiều tục lệ riêng.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1828800" y="1076325"/>
            <a:ext cx="4800600" cy="922338"/>
          </a:xfrm>
          <a:prstGeom prst="rect">
            <a:avLst/>
          </a:prstGeom>
          <a:noFill/>
          <a:ln w="9525">
            <a:noFill/>
            <a:miter lim="800000"/>
            <a:headEnd/>
            <a:tailEnd/>
          </a:ln>
          <a:effectLst/>
        </p:spPr>
        <p:txBody>
          <a:bodyPr>
            <a:spAutoFit/>
          </a:bodyPr>
          <a:lstStyle/>
          <a:p>
            <a:pPr>
              <a:spcBef>
                <a:spcPct val="50000"/>
              </a:spcBef>
            </a:pPr>
            <a:r>
              <a:rPr lang="en-US" sz="5400" b="1">
                <a:solidFill>
                  <a:srgbClr val="FF0000"/>
                </a:solidFill>
                <a:latin typeface="Times New Roman" pitchFamily="18" charset="0"/>
                <a:cs typeface="Times New Roman" pitchFamily="18" charset="0"/>
              </a:rPr>
              <a:t>Nước Âu Lạc</a:t>
            </a:r>
            <a:endParaRPr lang="en-US" sz="5400" b="1">
              <a:latin typeface="Times New Roman" pitchFamily="18" charset="0"/>
              <a:cs typeface="Times New Roman" pitchFamily="18" charset="0"/>
            </a:endParaRPr>
          </a:p>
        </p:txBody>
      </p:sp>
      <p:sp>
        <p:nvSpPr>
          <p:cNvPr id="5" name="Text Box 6"/>
          <p:cNvSpPr txBox="1">
            <a:spLocks noChangeArrowheads="1"/>
          </p:cNvSpPr>
          <p:nvPr/>
        </p:nvSpPr>
        <p:spPr bwMode="auto">
          <a:xfrm>
            <a:off x="2819400" y="2209800"/>
            <a:ext cx="2286000" cy="923925"/>
          </a:xfrm>
          <a:prstGeom prst="rect">
            <a:avLst/>
          </a:prstGeom>
          <a:noFill/>
          <a:ln w="9525">
            <a:noFill/>
            <a:miter lim="800000"/>
            <a:headEnd/>
            <a:tailEnd/>
          </a:ln>
          <a:effectLst/>
        </p:spPr>
        <p:txBody>
          <a:bodyPr>
            <a:spAutoFit/>
          </a:bodyPr>
          <a:lstStyle/>
          <a:p>
            <a:pPr>
              <a:spcBef>
                <a:spcPct val="50000"/>
              </a:spcBef>
            </a:pPr>
            <a:r>
              <a:rPr lang="en-US" sz="5400" b="1">
                <a:solidFill>
                  <a:srgbClr val="0000FF"/>
                </a:solidFill>
                <a:latin typeface="Times New Roman" pitchFamily="18" charset="0"/>
                <a:cs typeface="Times New Roman" pitchFamily="18" charset="0"/>
              </a:rPr>
              <a:t>SGK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454025" y="220663"/>
            <a:ext cx="7772400" cy="769937"/>
          </a:xfrm>
          <a:prstGeom prst="rect">
            <a:avLst/>
          </a:prstGeom>
          <a:noFill/>
          <a:ln w="9525">
            <a:noFill/>
            <a:miter lim="800000"/>
            <a:headEnd/>
            <a:tailEnd/>
          </a:ln>
        </p:spPr>
        <p:txBody>
          <a:bodyPr>
            <a:spAutoFit/>
          </a:bodyPr>
          <a:lstStyle/>
          <a:p>
            <a:r>
              <a:rPr lang="en-US" sz="4400" b="1">
                <a:solidFill>
                  <a:srgbClr val="0000FF"/>
                </a:solidFill>
                <a:latin typeface="Times New Roman" pitchFamily="18" charset="0"/>
                <a:cs typeface="Times New Roman" pitchFamily="18" charset="0"/>
              </a:rPr>
              <a:t>I. Sự ra đời của nước Âu Lạc.</a:t>
            </a:r>
          </a:p>
        </p:txBody>
      </p:sp>
      <p:sp>
        <p:nvSpPr>
          <p:cNvPr id="7" name="Text Box 9"/>
          <p:cNvSpPr txBox="1">
            <a:spLocks noChangeArrowheads="1"/>
          </p:cNvSpPr>
          <p:nvPr/>
        </p:nvSpPr>
        <p:spPr bwMode="auto">
          <a:xfrm>
            <a:off x="555625" y="1143000"/>
            <a:ext cx="7902575" cy="1323975"/>
          </a:xfrm>
          <a:prstGeom prst="rect">
            <a:avLst/>
          </a:prstGeom>
          <a:noFill/>
          <a:ln w="9525">
            <a:noFill/>
            <a:miter lim="800000"/>
            <a:headEnd/>
            <a:tailEnd/>
          </a:ln>
          <a:effectLst/>
        </p:spPr>
        <p:txBody>
          <a:bodyPr>
            <a:spAutoFit/>
          </a:bodyPr>
          <a:lstStyle/>
          <a:p>
            <a:pPr>
              <a:spcBef>
                <a:spcPct val="50000"/>
              </a:spcBef>
            </a:pPr>
            <a:r>
              <a:rPr lang="en-US" sz="4000" b="1">
                <a:solidFill>
                  <a:srgbClr val="006600"/>
                </a:solidFill>
                <a:latin typeface="Times New Roman" pitchFamily="18" charset="0"/>
                <a:cs typeface="Times New Roman" pitchFamily="18" charset="0"/>
              </a:rPr>
              <a:t>1.Nhà nước Âu Lạc ra đời vào thời gian nào? </a:t>
            </a:r>
          </a:p>
        </p:txBody>
      </p:sp>
      <p:sp>
        <p:nvSpPr>
          <p:cNvPr id="8" name="Text Box 10"/>
          <p:cNvSpPr txBox="1">
            <a:spLocks noChangeArrowheads="1"/>
          </p:cNvSpPr>
          <p:nvPr/>
        </p:nvSpPr>
        <p:spPr bwMode="auto">
          <a:xfrm>
            <a:off x="631825" y="2667000"/>
            <a:ext cx="7239000" cy="1323975"/>
          </a:xfrm>
          <a:prstGeom prst="rect">
            <a:avLst/>
          </a:prstGeom>
          <a:noFill/>
          <a:ln w="9525">
            <a:noFill/>
            <a:miter lim="800000"/>
            <a:headEnd/>
            <a:tailEnd/>
          </a:ln>
          <a:effectLst/>
        </p:spPr>
        <p:txBody>
          <a:bodyPr>
            <a:spAutoFit/>
          </a:bodyPr>
          <a:lstStyle/>
          <a:p>
            <a:pPr>
              <a:spcBef>
                <a:spcPct val="50000"/>
              </a:spcBef>
            </a:pPr>
            <a:r>
              <a:rPr lang="en-US" sz="4000" b="1">
                <a:solidFill>
                  <a:srgbClr val="006600"/>
                </a:solidFill>
                <a:latin typeface="Times New Roman" pitchFamily="18" charset="0"/>
                <a:cs typeface="Times New Roman" pitchFamily="18" charset="0"/>
              </a:rPr>
              <a:t>2. Nhà nước Âu Lạc ra đời trong hoàn cảnh nào? </a:t>
            </a:r>
          </a:p>
        </p:txBody>
      </p:sp>
      <p:sp>
        <p:nvSpPr>
          <p:cNvPr id="9" name="Text Box 12"/>
          <p:cNvSpPr txBox="1">
            <a:spLocks noChangeArrowheads="1"/>
          </p:cNvSpPr>
          <p:nvPr/>
        </p:nvSpPr>
        <p:spPr bwMode="auto">
          <a:xfrm>
            <a:off x="688975" y="4191000"/>
            <a:ext cx="7505700" cy="1323975"/>
          </a:xfrm>
          <a:prstGeom prst="rect">
            <a:avLst/>
          </a:prstGeom>
          <a:noFill/>
          <a:ln w="9525">
            <a:noFill/>
            <a:miter lim="800000"/>
            <a:headEnd/>
            <a:tailEnd/>
          </a:ln>
          <a:effectLst/>
        </p:spPr>
        <p:txBody>
          <a:bodyPr>
            <a:spAutoFit/>
          </a:bodyPr>
          <a:lstStyle/>
          <a:p>
            <a:pPr>
              <a:spcBef>
                <a:spcPct val="50000"/>
              </a:spcBef>
            </a:pPr>
            <a:r>
              <a:rPr lang="en-US" sz="4000" b="1">
                <a:solidFill>
                  <a:srgbClr val="006600"/>
                </a:solidFill>
                <a:latin typeface="Times New Roman" pitchFamily="18" charset="0"/>
                <a:cs typeface="Times New Roman" pitchFamily="18" charset="0"/>
              </a:rPr>
              <a:t>3.Vua nước Âu Lạc là ai? Kinh đô ở đâu?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838200" y="381000"/>
            <a:ext cx="7010400" cy="13239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Times New Roman" pitchFamily="18" charset="0"/>
                <a:cs typeface="Times New Roman" pitchFamily="18" charset="0"/>
              </a:rPr>
              <a:t>- Nhà nước Âu Lạc ra đời vào thời gian nào? </a:t>
            </a:r>
          </a:p>
        </p:txBody>
      </p:sp>
      <p:sp>
        <p:nvSpPr>
          <p:cNvPr id="31754" name="Text Box 10"/>
          <p:cNvSpPr txBox="1">
            <a:spLocks noChangeArrowheads="1"/>
          </p:cNvSpPr>
          <p:nvPr/>
        </p:nvSpPr>
        <p:spPr bwMode="auto">
          <a:xfrm>
            <a:off x="587375" y="2840038"/>
            <a:ext cx="7608888" cy="1322387"/>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Times New Roman" pitchFamily="18" charset="0"/>
                <a:cs typeface="Times New Roman" pitchFamily="18" charset="0"/>
              </a:rPr>
              <a:t>- Nhà nước Âu Lạc ra đời trong hoàn cảnh nào? </a:t>
            </a:r>
          </a:p>
        </p:txBody>
      </p:sp>
      <p:sp>
        <p:nvSpPr>
          <p:cNvPr id="31757" name="Text Box 13"/>
          <p:cNvSpPr txBox="1">
            <a:spLocks noChangeArrowheads="1"/>
          </p:cNvSpPr>
          <p:nvPr/>
        </p:nvSpPr>
        <p:spPr bwMode="auto">
          <a:xfrm>
            <a:off x="587375" y="381000"/>
            <a:ext cx="7675563" cy="1938338"/>
          </a:xfrm>
          <a:prstGeom prst="rect">
            <a:avLst/>
          </a:prstGeom>
          <a:solidFill>
            <a:schemeClr val="bg1"/>
          </a:solid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 Nhà nước Âu Lạc ra đời vào năm </a:t>
            </a:r>
            <a:r>
              <a:rPr lang="en-US" sz="4000" b="1">
                <a:solidFill>
                  <a:srgbClr val="FF0000"/>
                </a:solidFill>
                <a:latin typeface="Times New Roman" pitchFamily="18" charset="0"/>
                <a:cs typeface="Times New Roman" pitchFamily="18" charset="0"/>
              </a:rPr>
              <a:t>218 TCN</a:t>
            </a:r>
            <a:r>
              <a:rPr lang="en-US" sz="4000" b="1">
                <a:solidFill>
                  <a:srgbClr val="0000FF"/>
                </a:solidFill>
                <a:latin typeface="Times New Roman" pitchFamily="18" charset="0"/>
                <a:cs typeface="Times New Roman" pitchFamily="18" charset="0"/>
              </a:rPr>
              <a:t>. Ở vùng núi phía Bắc. </a:t>
            </a:r>
          </a:p>
        </p:txBody>
      </p:sp>
      <p:sp>
        <p:nvSpPr>
          <p:cNvPr id="31758" name="Text Box 14"/>
          <p:cNvSpPr txBox="1">
            <a:spLocks noChangeArrowheads="1"/>
          </p:cNvSpPr>
          <p:nvPr/>
        </p:nvSpPr>
        <p:spPr bwMode="auto">
          <a:xfrm>
            <a:off x="381000" y="2667000"/>
            <a:ext cx="8229600" cy="3478213"/>
          </a:xfrm>
          <a:prstGeom prst="rect">
            <a:avLst/>
          </a:prstGeom>
          <a:solidFill>
            <a:schemeClr val="bg1"/>
          </a:solidFill>
          <a:ln w="9525">
            <a:noFill/>
            <a:miter lim="800000"/>
            <a:headEnd/>
            <a:tailEnd/>
          </a:ln>
        </p:spPr>
        <p:txBody>
          <a:bodyPr>
            <a:spAutoFit/>
          </a:bodyPr>
          <a:lstStyle/>
          <a:p>
            <a:r>
              <a:rPr lang="en-US" sz="4400" b="1">
                <a:latin typeface="Times New Roman" pitchFamily="18" charset="0"/>
                <a:cs typeface="Times New Roman" pitchFamily="18" charset="0"/>
              </a:rPr>
              <a:t>- Người Lạc Việt và người Âu Việt lại hợp nhất với nhau thành một đất nước để cùng chống  ngoại xâm (quân Tần – Trung Quốc ngày nay).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57"/>
                                        </p:tgtEl>
                                        <p:attrNameLst>
                                          <p:attrName>style.visibility</p:attrName>
                                        </p:attrNameLst>
                                      </p:cBhvr>
                                      <p:to>
                                        <p:strVal val="visible"/>
                                      </p:to>
                                    </p:set>
                                    <p:animEffect transition="in" filter="wipe(down)">
                                      <p:cBhvr>
                                        <p:cTn id="7" dur="500"/>
                                        <p:tgtEl>
                                          <p:spTgt spid="317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wipe(down)">
                                      <p:cBhvr>
                                        <p:cTn id="12" dur="500"/>
                                        <p:tgtEl>
                                          <p:spTgt spid="317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758"/>
                                        </p:tgtEl>
                                        <p:attrNameLst>
                                          <p:attrName>style.visibility</p:attrName>
                                        </p:attrNameLst>
                                      </p:cBhvr>
                                      <p:to>
                                        <p:strVal val="visible"/>
                                      </p:to>
                                    </p:set>
                                    <p:animEffect transition="in" filter="wipe(down)">
                                      <p:cBhvr>
                                        <p:cTn id="17"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31757" grpId="0" animBg="1"/>
      <p:bldP spid="317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2"/>
          <p:cNvSpPr txBox="1">
            <a:spLocks noChangeArrowheads="1"/>
          </p:cNvSpPr>
          <p:nvPr/>
        </p:nvSpPr>
        <p:spPr bwMode="auto">
          <a:xfrm>
            <a:off x="642938" y="215900"/>
            <a:ext cx="6629400" cy="1447800"/>
          </a:xfrm>
          <a:prstGeom prst="rect">
            <a:avLst/>
          </a:prstGeom>
          <a:noFill/>
          <a:ln w="9525">
            <a:noFill/>
            <a:miter lim="800000"/>
            <a:headEnd/>
            <a:tailEnd/>
          </a:ln>
          <a:effectLst/>
        </p:spPr>
        <p:txBody>
          <a:bodyPr>
            <a:spAutoFit/>
          </a:bodyPr>
          <a:lstStyle/>
          <a:p>
            <a:pPr>
              <a:spcBef>
                <a:spcPct val="50000"/>
              </a:spcBef>
            </a:pPr>
            <a:r>
              <a:rPr lang="en-US" sz="4400" b="1">
                <a:solidFill>
                  <a:srgbClr val="FF0000"/>
                </a:solidFill>
                <a:latin typeface="Times New Roman" pitchFamily="18" charset="0"/>
                <a:cs typeface="Times New Roman" pitchFamily="18" charset="0"/>
              </a:rPr>
              <a:t>- Vua nước Âu Lạc là ai? Kinh đô ở đâu? </a:t>
            </a:r>
          </a:p>
        </p:txBody>
      </p:sp>
      <p:sp>
        <p:nvSpPr>
          <p:cNvPr id="31759" name="Text Box 15"/>
          <p:cNvSpPr txBox="1">
            <a:spLocks noChangeArrowheads="1"/>
          </p:cNvSpPr>
          <p:nvPr/>
        </p:nvSpPr>
        <p:spPr bwMode="auto">
          <a:xfrm>
            <a:off x="392113" y="215900"/>
            <a:ext cx="7358062" cy="1570038"/>
          </a:xfrm>
          <a:prstGeom prst="rect">
            <a:avLst/>
          </a:prstGeom>
          <a:solidFill>
            <a:schemeClr val="bg1"/>
          </a:solidFill>
          <a:ln w="9525">
            <a:noFill/>
            <a:miter lim="800000"/>
            <a:headEnd/>
            <a:tailEnd/>
          </a:ln>
        </p:spPr>
        <p:txBody>
          <a:bodyPr>
            <a:spAutoFit/>
          </a:bodyPr>
          <a:lstStyle/>
          <a:p>
            <a:pPr>
              <a:spcBef>
                <a:spcPct val="50000"/>
              </a:spcBef>
            </a:pPr>
            <a:r>
              <a:rPr lang="en-US" sz="4800" b="1">
                <a:solidFill>
                  <a:srgbClr val="FF0000"/>
                </a:solidFill>
                <a:latin typeface="Times New Roman" pitchFamily="18" charset="0"/>
                <a:cs typeface="Times New Roman" pitchFamily="18" charset="0"/>
              </a:rPr>
              <a:t>Vua nước Âu Lạc là </a:t>
            </a:r>
            <a:r>
              <a:rPr lang="en-US" sz="4800" b="1">
                <a:solidFill>
                  <a:srgbClr val="0000FF"/>
                </a:solidFill>
                <a:latin typeface="Times New Roman" pitchFamily="18" charset="0"/>
                <a:cs typeface="Times New Roman" pitchFamily="18" charset="0"/>
              </a:rPr>
              <a:t>Thục Phán – An Dương Vương .</a:t>
            </a:r>
          </a:p>
        </p:txBody>
      </p:sp>
      <p:sp>
        <p:nvSpPr>
          <p:cNvPr id="31760" name="Text Box 16"/>
          <p:cNvSpPr txBox="1">
            <a:spLocks noChangeArrowheads="1"/>
          </p:cNvSpPr>
          <p:nvPr/>
        </p:nvSpPr>
        <p:spPr bwMode="auto">
          <a:xfrm>
            <a:off x="490538" y="1981200"/>
            <a:ext cx="7270750" cy="2586038"/>
          </a:xfrm>
          <a:prstGeom prst="rect">
            <a:avLst/>
          </a:prstGeom>
          <a:noFill/>
          <a:ln w="9525">
            <a:noFill/>
            <a:miter lim="800000"/>
            <a:headEnd/>
            <a:tailEnd/>
          </a:ln>
          <a:effectLst/>
        </p:spPr>
        <p:txBody>
          <a:bodyPr>
            <a:spAutoFit/>
          </a:bodyPr>
          <a:lstStyle/>
          <a:p>
            <a:pPr>
              <a:spcBef>
                <a:spcPct val="50000"/>
              </a:spcBef>
            </a:pPr>
            <a:r>
              <a:rPr lang="en-US" sz="5400" b="1">
                <a:solidFill>
                  <a:srgbClr val="0000FF"/>
                </a:solidFill>
                <a:latin typeface="Times New Roman" pitchFamily="18" charset="0"/>
                <a:cs typeface="Times New Roman" pitchFamily="18" charset="0"/>
              </a:rPr>
              <a:t> Đóng đô ở : Cổ Loa – Đông Anh – Hà Nội ngày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59"/>
                                        </p:tgtEl>
                                        <p:attrNameLst>
                                          <p:attrName>style.visibility</p:attrName>
                                        </p:attrNameLst>
                                      </p:cBhvr>
                                      <p:to>
                                        <p:strVal val="visible"/>
                                      </p:to>
                                    </p:set>
                                    <p:animEffect transition="in" filter="wipe(down)">
                                      <p:cBhvr>
                                        <p:cTn id="7" dur="500"/>
                                        <p:tgtEl>
                                          <p:spTgt spid="317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60"/>
                                        </p:tgtEl>
                                        <p:attrNameLst>
                                          <p:attrName>style.visibility</p:attrName>
                                        </p:attrNameLst>
                                      </p:cBhvr>
                                      <p:to>
                                        <p:strVal val="visible"/>
                                      </p:to>
                                    </p:set>
                                    <p:animEffect transition="in" filter="wipe(down)">
                                      <p:cBhvr>
                                        <p:cTn id="12"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nimBg="1"/>
      <p:bldP spid="317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3"/>
          <p:cNvSpPr txBox="1">
            <a:spLocks noChangeArrowheads="1"/>
          </p:cNvSpPr>
          <p:nvPr/>
        </p:nvSpPr>
        <p:spPr bwMode="auto">
          <a:xfrm>
            <a:off x="457200" y="381000"/>
            <a:ext cx="8207375" cy="1323975"/>
          </a:xfrm>
          <a:prstGeom prst="rect">
            <a:avLst/>
          </a:prstGeom>
          <a:solidFill>
            <a:schemeClr val="bg1"/>
          </a:solidFill>
          <a:ln w="9525">
            <a:noFill/>
            <a:miter lim="800000"/>
            <a:headEnd/>
            <a:tailEnd/>
          </a:ln>
        </p:spPr>
        <p:txBody>
          <a:bodyPr>
            <a:spAutoFit/>
          </a:bodyPr>
          <a:lstStyle/>
          <a:p>
            <a:pPr>
              <a:spcBef>
                <a:spcPct val="50000"/>
              </a:spcBef>
            </a:pPr>
            <a:r>
              <a:rPr lang="en-US" sz="4000" b="1">
                <a:solidFill>
                  <a:srgbClr val="0000FF"/>
                </a:solidFill>
                <a:latin typeface="Times New Roman" pitchFamily="18" charset="0"/>
                <a:cs typeface="Times New Roman" pitchFamily="18" charset="0"/>
              </a:rPr>
              <a:t>- Nhà nước Âu Lạc ra đời vào năm </a:t>
            </a:r>
            <a:r>
              <a:rPr lang="en-US" sz="4000" b="1">
                <a:solidFill>
                  <a:srgbClr val="FF0000"/>
                </a:solidFill>
                <a:latin typeface="Times New Roman" pitchFamily="18" charset="0"/>
                <a:cs typeface="Times New Roman" pitchFamily="18" charset="0"/>
              </a:rPr>
              <a:t>218 TCN</a:t>
            </a:r>
            <a:r>
              <a:rPr lang="en-US" sz="4000" b="1">
                <a:solidFill>
                  <a:srgbClr val="0000FF"/>
                </a:solidFill>
                <a:latin typeface="Times New Roman" pitchFamily="18" charset="0"/>
                <a:cs typeface="Times New Roman" pitchFamily="18" charset="0"/>
              </a:rPr>
              <a:t>. Ở vùng núi phía Bắc. </a:t>
            </a:r>
          </a:p>
        </p:txBody>
      </p:sp>
      <p:sp>
        <p:nvSpPr>
          <p:cNvPr id="10243" name="Text Box 14"/>
          <p:cNvSpPr txBox="1">
            <a:spLocks noChangeArrowheads="1"/>
          </p:cNvSpPr>
          <p:nvPr/>
        </p:nvSpPr>
        <p:spPr bwMode="auto">
          <a:xfrm>
            <a:off x="468313" y="1828800"/>
            <a:ext cx="8229600" cy="2308225"/>
          </a:xfrm>
          <a:prstGeom prst="rect">
            <a:avLst/>
          </a:prstGeom>
          <a:solidFill>
            <a:schemeClr val="bg1"/>
          </a:solidFill>
          <a:ln w="9525">
            <a:noFill/>
            <a:miter lim="800000"/>
            <a:headEnd/>
            <a:tailEnd/>
          </a:ln>
        </p:spPr>
        <p:txBody>
          <a:bodyPr>
            <a:spAutoFit/>
          </a:bodyPr>
          <a:lstStyle/>
          <a:p>
            <a:r>
              <a:rPr lang="en-US" sz="3600" b="1">
                <a:latin typeface="Times New Roman" pitchFamily="18" charset="0"/>
                <a:cs typeface="Times New Roman" pitchFamily="18" charset="0"/>
              </a:rPr>
              <a:t>- Người Lạc Việt và người Âu Việt lại hợp nhất với nhau thành một đất nước để cùng chống  ngoại xâm (quân Tần – Trung Quốc ngày nay). </a:t>
            </a:r>
          </a:p>
        </p:txBody>
      </p:sp>
      <p:sp>
        <p:nvSpPr>
          <p:cNvPr id="10244" name="Text Box 15"/>
          <p:cNvSpPr txBox="1">
            <a:spLocks noChangeArrowheads="1"/>
          </p:cNvSpPr>
          <p:nvPr/>
        </p:nvSpPr>
        <p:spPr bwMode="auto">
          <a:xfrm>
            <a:off x="587375" y="4267200"/>
            <a:ext cx="8294688" cy="1938338"/>
          </a:xfrm>
          <a:prstGeom prst="rect">
            <a:avLst/>
          </a:prstGeom>
          <a:solidFill>
            <a:schemeClr val="bg1"/>
          </a:solidFill>
          <a:ln w="9525">
            <a:noFill/>
            <a:miter lim="800000"/>
            <a:headEnd/>
            <a:tailEnd/>
          </a:ln>
        </p:spPr>
        <p:txBody>
          <a:bodyPr>
            <a:spAutoFit/>
          </a:bodyPr>
          <a:lstStyle/>
          <a:p>
            <a:pPr>
              <a:spcBef>
                <a:spcPct val="50000"/>
              </a:spcBef>
            </a:pPr>
            <a:r>
              <a:rPr lang="en-US" sz="4000" b="1">
                <a:solidFill>
                  <a:srgbClr val="FF0000"/>
                </a:solidFill>
                <a:latin typeface="Times New Roman" pitchFamily="18" charset="0"/>
                <a:cs typeface="Times New Roman" pitchFamily="18" charset="0"/>
              </a:rPr>
              <a:t>- Vua nước Âu Lạc là </a:t>
            </a:r>
            <a:r>
              <a:rPr lang="en-US" sz="4000" b="1">
                <a:solidFill>
                  <a:srgbClr val="0000FF"/>
                </a:solidFill>
                <a:latin typeface="Times New Roman" pitchFamily="18" charset="0"/>
                <a:cs typeface="Times New Roman" pitchFamily="18" charset="0"/>
              </a:rPr>
              <a:t>Thục Phán – An Dương Vương. Đóng đô ở : Cổ Loa – Đông Anh – Hà Nội ngày nay.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2783561674855dc11125f71d2391dac7d6617"/>
  <p:tag name="VIOLETID" val="12125575"/>
  <p:tag name="VIOLETTITLE" val="Bài 2. Nước Âu Lạc"/>
  <p:tag name="VIOLETLESSON" val="2"/>
  <p:tag name="VIOLETCATID" val="2224"/>
  <p:tag name="VIOLETSUBJECT" val="Lịch sử 4"/>
  <p:tag name="VIOLETAUTHORID" val="3466747"/>
  <p:tag name="VIOLETAUTHORNAME" val="Chu Thị Soa"/>
  <p:tag name="VIOLETAUTHORAVATAR" val="3/466/747/avatar.jpg"/>
  <p:tag name="VIOLETAUTHORADDRESS" val="Trường TH Thị Trấn - Nghệ An"/>
  <p:tag name="VIOLETDATE" val="2017-09-23 21:23:35"/>
  <p:tag name="VIOLETHIT" val="166"/>
  <p:tag name="VIOLETLIK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2469</TotalTime>
  <Words>1008</Words>
  <Application>Microsoft Office PowerPoint</Application>
  <PresentationFormat>On-screen Show (4:3)</PresentationFormat>
  <Paragraphs>71</Paragraphs>
  <Slides>23</Slides>
  <Notes>2</Notes>
  <HiddenSlides>0</HiddenSlides>
  <MMClips>0</MMClips>
  <ScaleCrop>false</ScaleCrop>
  <HeadingPairs>
    <vt:vector size="6" baseType="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Custom Show 1</vt:lpstr>
    </vt:vector>
  </TitlesOfParts>
  <Company>THCS Phu Cat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Danh Hung</dc:creator>
  <cp:lastModifiedBy>Computer</cp:lastModifiedBy>
  <cp:revision>304</cp:revision>
  <dcterms:created xsi:type="dcterms:W3CDTF">2007-03-13T09:15:00Z</dcterms:created>
  <dcterms:modified xsi:type="dcterms:W3CDTF">2018-10-05T05:11:02Z</dcterms:modified>
</cp:coreProperties>
</file>